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1" r:id="rId5"/>
    <p:sldId id="266" r:id="rId6"/>
    <p:sldId id="268" r:id="rId7"/>
    <p:sldId id="263" r:id="rId8"/>
    <p:sldId id="264" r:id="rId9"/>
    <p:sldId id="270" r:id="rId10"/>
    <p:sldId id="271" r:id="rId11"/>
    <p:sldId id="272" r:id="rId12"/>
    <p:sldId id="273" r:id="rId13"/>
    <p:sldId id="274" r:id="rId14"/>
    <p:sldId id="276" r:id="rId15"/>
    <p:sldId id="277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12968" cy="6408712"/>
          </a:xfrm>
          <a:solidFill>
            <a:schemeClr val="accent3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40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«Мобильный </a:t>
            </a:r>
            <a:r>
              <a:rPr lang="ru-RU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 виртуального туризма для 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пожилого </a:t>
            </a:r>
            <a:r>
              <a:rPr lang="ru-RU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и 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  «Отдых </a:t>
            </a:r>
            <a:r>
              <a:rPr lang="ru-RU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границ»</a:t>
            </a:r>
            <a:br>
              <a:rPr lang="ru-RU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5688632" cy="2376264"/>
          </a:xfrm>
        </p:spPr>
        <p:txBody>
          <a:bodyPr>
            <a:normAutofit/>
          </a:bodyPr>
          <a:lstStyle/>
          <a:p>
            <a:endParaRPr lang="en-US" sz="4400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сения Ситник — Мы вместе (минус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8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28"/>
    </mc:Choice>
    <mc:Fallback>
      <p:transition spd="slow" advTm="9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800" b="1" dirty="0"/>
              <a:t>Подготовка экскурсоводов виртуальных экскурсий из </a:t>
            </a:r>
            <a:r>
              <a:rPr lang="ru-RU" sz="2800" b="1" dirty="0" smtClean="0"/>
              <a:t>числа волонтеров </a:t>
            </a:r>
            <a:r>
              <a:rPr lang="ru-RU" sz="2800" b="1" dirty="0"/>
              <a:t>проекта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9388"/>
            <a:ext cx="8712968" cy="55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63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70"/>
    </mc:Choice>
    <mc:Fallback>
      <p:transition spd="slow" advTm="877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/>
              <a:t>Организация и проведение площадки "Виртуальный туризм в реальности"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0960" cy="478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348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81"/>
    </mc:Choice>
    <mc:Fallback>
      <p:transition spd="slow" advTm="628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Волонтеры помогают проводить фотовыставку-сушку "Краснотуранский район - район равных возможностей"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3"/>
            <a:ext cx="8640960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0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73"/>
    </mc:Choice>
    <mc:Fallback>
      <p:transition spd="slow" advTm="747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Оформление фотовыставки волонтером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628800"/>
            <a:ext cx="505273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228" y="3134009"/>
            <a:ext cx="4983427" cy="373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25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80"/>
    </mc:Choice>
    <mc:Fallback>
      <p:transition spd="slow" advTm="908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Распространение печатной продукции о проекте на фотовыставке-сушке "Краснотуранск - район равных возможностей"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499992" cy="337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52936"/>
            <a:ext cx="4743400" cy="35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831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56"/>
    </mc:Choice>
    <mc:Fallback>
      <p:transition spd="slow" advTm="855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Проведение выездной экскурсии на дому у маломобильных инвалидов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5412"/>
            <a:ext cx="7056784" cy="52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67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77"/>
    </mc:Choice>
    <mc:Fallback>
      <p:transition spd="slow" advTm="777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Выезд с просветительской программой в с. Лебяжье Краснотуранского района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7420"/>
            <a:ext cx="9003620" cy="522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81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63"/>
    </mc:Choice>
    <mc:Fallback>
      <p:transition spd="slow" advTm="776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Подведение итогов социального опроса командой 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812360" cy="456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328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64"/>
    </mc:Choice>
    <mc:Fallback>
      <p:transition spd="slow" advTm="756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7968885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147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48"/>
    </mc:Choice>
    <mc:Fallback>
      <p:transition spd="slow" advTm="594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60649"/>
            <a:ext cx="8784976" cy="1296143"/>
          </a:xfrm>
        </p:spPr>
        <p:txBody>
          <a:bodyPr>
            <a:noAutofit/>
          </a:bodyPr>
          <a:lstStyle/>
          <a:p>
            <a:pPr algn="l"/>
            <a:r>
              <a:rPr lang="ru-RU" sz="2400" b="1" dirty="0"/>
              <a:t>Мобильный клуб виртуального туризма для </a:t>
            </a:r>
            <a:r>
              <a:rPr lang="ru-RU" sz="2400" b="1" dirty="0" smtClean="0"/>
              <a:t>граждан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пожилого возраста и </a:t>
            </a:r>
            <a:r>
              <a:rPr lang="ru-RU" sz="2400" b="1" dirty="0" smtClean="0"/>
              <a:t>инвалидов  «Отдых </a:t>
            </a:r>
            <a:r>
              <a:rPr lang="ru-RU" sz="2400" b="1" dirty="0"/>
              <a:t>без границ»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328592"/>
          </a:xfrm>
        </p:spPr>
        <p:txBody>
          <a:bodyPr>
            <a:normAutofit fontScale="25000" lnSpcReduction="20000"/>
          </a:bodyPr>
          <a:lstStyle/>
          <a:p>
            <a:r>
              <a:rPr lang="ru-RU" sz="5100" b="1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ru-RU" sz="8000" b="1" dirty="0">
                <a:solidFill>
                  <a:srgbClr val="333333"/>
                </a:solidFill>
                <a:latin typeface="Helvetica Neue"/>
              </a:rPr>
              <a:t>Принципы добровольческой деятельности</a:t>
            </a:r>
            <a:r>
              <a:rPr lang="ru-RU" sz="8000" b="1" dirty="0" smtClean="0">
                <a:solidFill>
                  <a:srgbClr val="333333"/>
                </a:solidFill>
                <a:latin typeface="Helvetica Neue"/>
              </a:rPr>
              <a:t>:</a:t>
            </a:r>
          </a:p>
          <a:p>
            <a:endParaRPr lang="ru-RU" sz="8000" b="1" dirty="0">
              <a:solidFill>
                <a:srgbClr val="333333"/>
              </a:solidFill>
              <a:latin typeface="Helvetica Neue"/>
            </a:endParaRPr>
          </a:p>
          <a:p>
            <a:pPr algn="just">
              <a:buFont typeface="+mj-lt"/>
              <a:buAutoNum type="arabicPeriod"/>
            </a:pPr>
            <a:r>
              <a:rPr lang="ru-RU" sz="8000" b="1" u="sng" dirty="0" smtClean="0">
                <a:solidFill>
                  <a:srgbClr val="FF0000"/>
                </a:solidFill>
                <a:latin typeface="Helvetica Neue"/>
              </a:rPr>
              <a:t>Добровольность</a:t>
            </a:r>
            <a:r>
              <a:rPr lang="ru-RU" sz="80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8000" dirty="0">
                <a:solidFill>
                  <a:srgbClr val="333333"/>
                </a:solidFill>
                <a:latin typeface="Helvetica Neue"/>
              </a:rPr>
              <a:t>— </a:t>
            </a:r>
            <a:r>
              <a:rPr lang="ru-RU" sz="8000" dirty="0" smtClean="0">
                <a:solidFill>
                  <a:srgbClr val="333333"/>
                </a:solidFill>
                <a:latin typeface="Helvetica Neue"/>
              </a:rPr>
              <a:t>добровольцы </a:t>
            </a:r>
            <a:r>
              <a:rPr lang="ru-RU" sz="8000" dirty="0">
                <a:solidFill>
                  <a:srgbClr val="333333"/>
                </a:solidFill>
                <a:latin typeface="Helvetica Neue"/>
              </a:rPr>
              <a:t>действуют только </a:t>
            </a:r>
            <a:r>
              <a:rPr lang="ru-RU" sz="8000" b="1" dirty="0">
                <a:solidFill>
                  <a:srgbClr val="00B050"/>
                </a:solidFill>
                <a:latin typeface="Helvetica Neue"/>
              </a:rPr>
              <a:t>по доброй воле</a:t>
            </a:r>
            <a:r>
              <a:rPr lang="ru-RU" sz="8000" dirty="0">
                <a:solidFill>
                  <a:srgbClr val="333333"/>
                </a:solidFill>
                <a:latin typeface="Helvetica Neue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ru-RU" sz="8000" b="1" u="sng" dirty="0">
                <a:solidFill>
                  <a:srgbClr val="FF0000"/>
                </a:solidFill>
                <a:latin typeface="Helvetica Neue"/>
              </a:rPr>
              <a:t>Безвозмездность</a:t>
            </a:r>
            <a:r>
              <a:rPr lang="ru-RU" sz="80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8000" dirty="0" smtClean="0">
                <a:solidFill>
                  <a:srgbClr val="333333"/>
                </a:solidFill>
                <a:latin typeface="Helvetica Neue"/>
              </a:rPr>
              <a:t>– добровольцы </a:t>
            </a:r>
            <a:r>
              <a:rPr lang="ru-RU" sz="8000" dirty="0">
                <a:solidFill>
                  <a:srgbClr val="333333"/>
                </a:solidFill>
                <a:latin typeface="Helvetica Neue"/>
              </a:rPr>
              <a:t>оказывают </a:t>
            </a:r>
            <a:r>
              <a:rPr lang="ru-RU" sz="8000" b="1" dirty="0">
                <a:solidFill>
                  <a:srgbClr val="00B050"/>
                </a:solidFill>
                <a:latin typeface="Helvetica Neue"/>
              </a:rPr>
              <a:t>безвозмездную </a:t>
            </a:r>
            <a:r>
              <a:rPr lang="ru-RU" sz="8000" b="1" dirty="0" smtClean="0">
                <a:solidFill>
                  <a:srgbClr val="00B050"/>
                </a:solidFill>
                <a:latin typeface="Helvetica Neue"/>
              </a:rPr>
              <a:t>помощь</a:t>
            </a:r>
            <a:r>
              <a:rPr lang="ru-RU" sz="8000" dirty="0" smtClean="0">
                <a:solidFill>
                  <a:srgbClr val="333333"/>
                </a:solidFill>
                <a:latin typeface="Helvetica Neue"/>
              </a:rPr>
              <a:t>.</a:t>
            </a:r>
            <a:r>
              <a:rPr lang="ru-RU" sz="8000" dirty="0">
                <a:solidFill>
                  <a:srgbClr val="333333"/>
                </a:solidFill>
                <a:latin typeface="Helvetica Neue"/>
              </a:rPr>
              <a:t> </a:t>
            </a:r>
          </a:p>
          <a:p>
            <a:pPr algn="just">
              <a:buFont typeface="+mj-lt"/>
              <a:buAutoNum type="arabicPeriod"/>
            </a:pPr>
            <a:r>
              <a:rPr lang="ru-RU" sz="8000" b="1" u="sng" dirty="0">
                <a:solidFill>
                  <a:srgbClr val="FF0000"/>
                </a:solidFill>
                <a:latin typeface="Helvetica Neue"/>
              </a:rPr>
              <a:t>Ответственность</a:t>
            </a:r>
            <a:r>
              <a:rPr lang="ru-RU" sz="8000" dirty="0">
                <a:solidFill>
                  <a:srgbClr val="333333"/>
                </a:solidFill>
                <a:latin typeface="Helvetica Neue"/>
              </a:rPr>
              <a:t> – </a:t>
            </a:r>
            <a:r>
              <a:rPr lang="ru-RU" sz="8000" dirty="0" smtClean="0">
                <a:solidFill>
                  <a:srgbClr val="333333"/>
                </a:solidFill>
                <a:latin typeface="Helvetica Neue"/>
              </a:rPr>
              <a:t>добровольцы принимают </a:t>
            </a:r>
            <a:r>
              <a:rPr lang="ru-RU" sz="8000" dirty="0">
                <a:solidFill>
                  <a:srgbClr val="333333"/>
                </a:solidFill>
                <a:latin typeface="Helvetica Neue"/>
              </a:rPr>
              <a:t>на себя </a:t>
            </a:r>
            <a:r>
              <a:rPr lang="ru-RU" sz="8000" b="1" dirty="0">
                <a:solidFill>
                  <a:srgbClr val="00B050"/>
                </a:solidFill>
                <a:latin typeface="Helvetica Neue"/>
              </a:rPr>
              <a:t>личную ответственность </a:t>
            </a:r>
            <a:r>
              <a:rPr lang="ru-RU" sz="8000" dirty="0">
                <a:solidFill>
                  <a:srgbClr val="333333"/>
                </a:solidFill>
                <a:latin typeface="Helvetica Neue"/>
              </a:rPr>
              <a:t>за ее качественное </a:t>
            </a:r>
            <a:r>
              <a:rPr lang="ru-RU" sz="8000" dirty="0" smtClean="0">
                <a:solidFill>
                  <a:srgbClr val="333333"/>
                </a:solidFill>
                <a:latin typeface="Helvetica Neue"/>
              </a:rPr>
              <a:t>выполнение.</a:t>
            </a:r>
            <a:r>
              <a:rPr lang="ru-RU" sz="8000" dirty="0">
                <a:solidFill>
                  <a:srgbClr val="333333"/>
                </a:solidFill>
                <a:latin typeface="Helvetica Neue"/>
              </a:rPr>
              <a:t> </a:t>
            </a:r>
          </a:p>
          <a:p>
            <a:pPr algn="just">
              <a:buFont typeface="+mj-lt"/>
              <a:buAutoNum type="arabicPeriod"/>
            </a:pPr>
            <a:r>
              <a:rPr lang="ru-RU" sz="8000" b="1" u="sng" dirty="0">
                <a:solidFill>
                  <a:srgbClr val="FF0000"/>
                </a:solidFill>
                <a:latin typeface="Helvetica Neue"/>
              </a:rPr>
              <a:t>Законность</a:t>
            </a:r>
            <a:r>
              <a:rPr lang="ru-RU" sz="8000" dirty="0">
                <a:solidFill>
                  <a:srgbClr val="333333"/>
                </a:solidFill>
                <a:latin typeface="Helvetica Neue"/>
              </a:rPr>
              <a:t> – деятельность добровольцев </a:t>
            </a:r>
            <a:r>
              <a:rPr lang="ru-RU" sz="8000" b="1" dirty="0">
                <a:solidFill>
                  <a:srgbClr val="00B050"/>
                </a:solidFill>
                <a:latin typeface="Helvetica Neue"/>
              </a:rPr>
              <a:t>не может противоречить </a:t>
            </a:r>
            <a:r>
              <a:rPr lang="ru-RU" sz="8000" dirty="0">
                <a:solidFill>
                  <a:srgbClr val="333333"/>
                </a:solidFill>
                <a:latin typeface="Helvetica Neue"/>
              </a:rPr>
              <a:t>законодательству Российской Федерации. </a:t>
            </a:r>
          </a:p>
          <a:p>
            <a:pPr algn="just">
              <a:buFont typeface="+mj-lt"/>
              <a:buAutoNum type="arabicPeriod"/>
            </a:pPr>
            <a:r>
              <a:rPr lang="ru-RU" sz="8000" b="1" u="sng" dirty="0">
                <a:solidFill>
                  <a:srgbClr val="FF0000"/>
                </a:solidFill>
                <a:latin typeface="Helvetica Neue"/>
              </a:rPr>
              <a:t>Уважение</a:t>
            </a:r>
            <a:r>
              <a:rPr lang="ru-RU" sz="8000" dirty="0">
                <a:solidFill>
                  <a:srgbClr val="333333"/>
                </a:solidFill>
                <a:latin typeface="Helvetica Neue"/>
              </a:rPr>
              <a:t> – добровольцы уважают </a:t>
            </a:r>
            <a:r>
              <a:rPr lang="ru-RU" sz="8000" b="1" dirty="0" smtClean="0">
                <a:solidFill>
                  <a:srgbClr val="00B050"/>
                </a:solidFill>
                <a:latin typeface="Helvetica Neue"/>
              </a:rPr>
              <a:t>достоинство и </a:t>
            </a:r>
            <a:r>
              <a:rPr lang="ru-RU" sz="8000" b="1" dirty="0">
                <a:solidFill>
                  <a:srgbClr val="00B050"/>
                </a:solidFill>
                <a:latin typeface="Helvetica Neue"/>
              </a:rPr>
              <a:t>культуру </a:t>
            </a:r>
            <a:r>
              <a:rPr lang="ru-RU" sz="8000" dirty="0">
                <a:solidFill>
                  <a:srgbClr val="333333"/>
                </a:solidFill>
                <a:latin typeface="Helvetica Neue"/>
              </a:rPr>
              <a:t>всех людей. </a:t>
            </a:r>
            <a:endParaRPr lang="ru-RU" sz="8000" dirty="0" smtClean="0">
              <a:solidFill>
                <a:srgbClr val="333333"/>
              </a:solidFill>
              <a:latin typeface="Helvetica Neue"/>
            </a:endParaRPr>
          </a:p>
          <a:p>
            <a:pPr algn="just">
              <a:buFont typeface="+mj-lt"/>
              <a:buAutoNum type="arabicPeriod"/>
            </a:pPr>
            <a:r>
              <a:rPr lang="ru-RU" sz="8000" b="1" u="sng" dirty="0" smtClean="0">
                <a:solidFill>
                  <a:srgbClr val="FF0000"/>
                </a:solidFill>
                <a:latin typeface="Helvetica Neue"/>
              </a:rPr>
              <a:t>Равенство</a:t>
            </a:r>
            <a:r>
              <a:rPr lang="ru-RU" sz="8000" dirty="0" smtClean="0">
                <a:solidFill>
                  <a:srgbClr val="333333"/>
                </a:solidFill>
                <a:latin typeface="Helvetica Neue"/>
              </a:rPr>
              <a:t> – </a:t>
            </a:r>
            <a:r>
              <a:rPr lang="ru-RU" sz="8000" b="1" dirty="0" smtClean="0">
                <a:solidFill>
                  <a:srgbClr val="00B050"/>
                </a:solidFill>
                <a:latin typeface="Helvetica Neue"/>
              </a:rPr>
              <a:t>равные </a:t>
            </a:r>
            <a:r>
              <a:rPr lang="ru-RU" sz="8000" b="1" dirty="0">
                <a:solidFill>
                  <a:srgbClr val="00B050"/>
                </a:solidFill>
                <a:latin typeface="Helvetica Neue"/>
              </a:rPr>
              <a:t>возможности </a:t>
            </a:r>
            <a:r>
              <a:rPr lang="ru-RU" sz="8000" dirty="0">
                <a:solidFill>
                  <a:srgbClr val="333333"/>
                </a:solidFill>
                <a:latin typeface="Helvetica Neue"/>
              </a:rPr>
              <a:t>участия каждого в коллективной деятельности. </a:t>
            </a:r>
          </a:p>
          <a:p>
            <a:pPr algn="just">
              <a:buFont typeface="+mj-lt"/>
              <a:buAutoNum type="arabicPeriod"/>
            </a:pPr>
            <a:r>
              <a:rPr lang="ru-RU" sz="8000" b="1" u="sng" dirty="0">
                <a:solidFill>
                  <a:srgbClr val="FF0000"/>
                </a:solidFill>
                <a:latin typeface="Helvetica Neue"/>
              </a:rPr>
              <a:t>Самосовершенствование</a:t>
            </a:r>
            <a:r>
              <a:rPr lang="ru-RU" sz="8000" b="1" dirty="0">
                <a:solidFill>
                  <a:srgbClr val="FF0000"/>
                </a:solidFill>
                <a:latin typeface="Helvetica Neue"/>
              </a:rPr>
              <a:t> </a:t>
            </a:r>
            <a:r>
              <a:rPr lang="ru-RU" sz="8000" dirty="0">
                <a:solidFill>
                  <a:srgbClr val="333333"/>
                </a:solidFill>
                <a:latin typeface="Helvetica Neue"/>
              </a:rPr>
              <a:t>– добровольцы признают, что добровольческая деятельность способствует их </a:t>
            </a:r>
            <a:r>
              <a:rPr lang="ru-RU" sz="8000" b="1" dirty="0">
                <a:solidFill>
                  <a:srgbClr val="00B050"/>
                </a:solidFill>
                <a:latin typeface="Helvetica Neue"/>
              </a:rPr>
              <a:t>личному совершенствованию</a:t>
            </a:r>
            <a:r>
              <a:rPr lang="ru-RU" sz="8000" dirty="0">
                <a:solidFill>
                  <a:srgbClr val="333333"/>
                </a:solidFill>
                <a:latin typeface="Helvetica Neue"/>
              </a:rPr>
              <a:t>, приобретению новых знаний и </a:t>
            </a:r>
            <a:r>
              <a:rPr lang="ru-RU" sz="8000" dirty="0" smtClean="0">
                <a:solidFill>
                  <a:srgbClr val="333333"/>
                </a:solidFill>
                <a:latin typeface="Helvetica Neue"/>
              </a:rPr>
              <a:t>навыков.</a:t>
            </a:r>
            <a:r>
              <a:rPr lang="ru-RU" sz="8000" dirty="0">
                <a:solidFill>
                  <a:srgbClr val="333333"/>
                </a:solidFill>
                <a:latin typeface="Helvetica Neue"/>
              </a:rPr>
              <a:t> </a:t>
            </a:r>
          </a:p>
          <a:p>
            <a:pPr algn="just">
              <a:buFont typeface="+mj-lt"/>
              <a:buAutoNum type="arabicPeriod"/>
            </a:pPr>
            <a:r>
              <a:rPr lang="ru-RU" sz="8000" b="1" u="sng" dirty="0">
                <a:solidFill>
                  <a:srgbClr val="FF0000"/>
                </a:solidFill>
                <a:latin typeface="Helvetica Neue"/>
              </a:rPr>
              <a:t>Нравственность</a:t>
            </a:r>
            <a:r>
              <a:rPr lang="ru-RU" sz="8000" dirty="0">
                <a:solidFill>
                  <a:srgbClr val="333333"/>
                </a:solidFill>
                <a:latin typeface="Helvetica Neue"/>
              </a:rPr>
              <a:t> – </a:t>
            </a:r>
            <a:r>
              <a:rPr lang="ru-RU" sz="8000" dirty="0" smtClean="0">
                <a:solidFill>
                  <a:srgbClr val="333333"/>
                </a:solidFill>
                <a:latin typeface="Helvetica Neue"/>
              </a:rPr>
              <a:t> добровольцы </a:t>
            </a:r>
            <a:r>
              <a:rPr lang="ru-RU" sz="8000" dirty="0">
                <a:solidFill>
                  <a:srgbClr val="333333"/>
                </a:solidFill>
                <a:latin typeface="Helvetica Neue"/>
              </a:rPr>
              <a:t>личным примером содействуют формированию и распространению в обществе духовно-нравственных и </a:t>
            </a:r>
            <a:r>
              <a:rPr lang="ru-RU" sz="8000" b="1" dirty="0">
                <a:solidFill>
                  <a:srgbClr val="00B050"/>
                </a:solidFill>
                <a:latin typeface="Helvetica Neue"/>
              </a:rPr>
              <a:t>гуманистических ценностей</a:t>
            </a:r>
            <a:r>
              <a:rPr lang="ru-RU" sz="8000" dirty="0">
                <a:solidFill>
                  <a:srgbClr val="333333"/>
                </a:solidFill>
                <a:latin typeface="Helvetica Neue"/>
              </a:rPr>
              <a:t>.</a:t>
            </a:r>
          </a:p>
          <a:p>
            <a:pPr algn="just"/>
            <a:endParaRPr lang="ru-RU" sz="8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150847"/>
            <a:ext cx="2448272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36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42"/>
    </mc:Choice>
    <mc:Fallback>
      <p:transition spd="slow" advTm="1134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77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32"/>
    </mc:Choice>
    <mc:Fallback>
      <p:transition spd="slow" advTm="573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"Мобильный клуб виртуального туризма для граждан пожилого возраста и инвалидов "Отдых без границ" направлен на повышение уровня социальной адаптации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545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пенсионного возраста и инвалидов через организацию содержательного и познавательного досуга. 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96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74"/>
    </mc:Choice>
    <mc:Fallback>
      <p:transition spd="slow" advTm="907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5472608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6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</a:t>
            </a:r>
            <a:r>
              <a:rPr lang="ru-RU" sz="6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«Мобильный </a:t>
            </a:r>
            <a:r>
              <a:rPr lang="ru-RU" sz="6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виртуального туризма для граждан пожилого возраста и инвалидов </a:t>
            </a:r>
            <a:r>
              <a:rPr lang="ru-RU" sz="6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«Отдых </a:t>
            </a:r>
            <a:r>
              <a:rPr lang="ru-RU" sz="6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6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границ» </a:t>
            </a:r>
            <a:r>
              <a:rPr lang="ru-RU" sz="6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 </a:t>
            </a:r>
            <a:endParaRPr lang="ru-RU" sz="6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</a:p>
          <a:p>
            <a:pPr marL="0" indent="0">
              <a:buNone/>
            </a:pPr>
            <a:r>
              <a:rPr lang="ru-RU" sz="6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колы волонтеров </a:t>
            </a:r>
          </a:p>
          <a:p>
            <a:pPr marL="0" indent="0">
              <a:buNone/>
            </a:pPr>
            <a: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«Пенталгин </a:t>
            </a:r>
            <a: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долголетия</a:t>
            </a:r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7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в количестве 30 человек</a:t>
            </a: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0912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735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53"/>
    </mc:Choice>
    <mc:Fallback>
      <p:transition spd="slow" advTm="995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ШКОЛА ВОЛОНТЕРОВ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«ПЕНТАЛГИН ДОЛГОЛЕТИЯ»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150847"/>
            <a:ext cx="2448272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83" y="4725144"/>
            <a:ext cx="2695868" cy="201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892" y="1518726"/>
            <a:ext cx="2304256" cy="307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88" y="1621968"/>
            <a:ext cx="3086112" cy="411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6900"/>
            <a:ext cx="3103421" cy="414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366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39"/>
    </mc:Choice>
    <mc:Fallback>
      <p:transition spd="slow" advTm="963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922114"/>
          </a:xfrm>
        </p:spPr>
        <p:txBody>
          <a:bodyPr>
            <a:noAutofit/>
          </a:bodyPr>
          <a:lstStyle/>
          <a:p>
            <a:r>
              <a:rPr lang="ru-RU" sz="3200" b="1" dirty="0"/>
              <a:t>Добровольцы прошли обучение в школе </a:t>
            </a:r>
            <a:r>
              <a:rPr lang="ru-RU" sz="3200" b="1" dirty="0" smtClean="0"/>
              <a:t>волонтеров  «Пенталгин </a:t>
            </a:r>
            <a:r>
              <a:rPr lang="ru-RU" sz="3200" b="1" dirty="0"/>
              <a:t>долголетия»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13" y="1412776"/>
            <a:ext cx="858075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53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73"/>
    </mc:Choice>
    <mc:Fallback>
      <p:transition spd="slow" advTm="967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Работа школы волонтеров «Пенталгин долголетия»</a:t>
            </a:r>
            <a:endParaRPr lang="ru-RU" b="1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296485" cy="486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319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75"/>
    </mc:Choice>
    <mc:Fallback>
      <p:transition spd="slow" advTm="857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Обучение по курсу «Виртуальные экскурсии»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496944" cy="499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911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02"/>
    </mc:Choice>
    <mc:Fallback>
      <p:transition spd="slow" advTm="830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123</Words>
  <Application>Microsoft Office PowerPoint</Application>
  <PresentationFormat>Экран (4:3)</PresentationFormat>
  <Paragraphs>36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     СОЦИАЛЬНЫЙ ПРОЕКТ   «Мобильный клуб виртуального туризма для граждан пожилого возраста и инвалидов  «Отдых без границ» </vt:lpstr>
      <vt:lpstr>Мобильный клуб виртуального туризма для граждан  пожилого возраста и инвалидов  «Отдых без границ» </vt:lpstr>
      <vt:lpstr>Презентация PowerPoint</vt:lpstr>
      <vt:lpstr>Презентация PowerPoint</vt:lpstr>
      <vt:lpstr>Презентация PowerPoint</vt:lpstr>
      <vt:lpstr>ШКОЛА ВОЛОНТЕРОВ «ПЕНТАЛГИН ДОЛГОЛЕТИЯ»</vt:lpstr>
      <vt:lpstr>Добровольцы прошли обучение в школе волонтеров  «Пенталгин долголетия»</vt:lpstr>
      <vt:lpstr>Работа школы волонтеров «Пенталгин долголетия»</vt:lpstr>
      <vt:lpstr>Обучение по курсу «Виртуальные экскурсии»</vt:lpstr>
      <vt:lpstr>Подготовка экскурсоводов виртуальных экскурсий из числа волонтеров проекта</vt:lpstr>
      <vt:lpstr>Организация и проведение площадки "Виртуальный туризм в реальности"</vt:lpstr>
      <vt:lpstr>Волонтеры помогают проводить фотовыставку-сушку "Краснотуранский район - район равных возможностей"</vt:lpstr>
      <vt:lpstr>Оформление фотовыставки волонтером</vt:lpstr>
      <vt:lpstr>Распространение печатной продукции о проекте на фотовыставке-сушке "Краснотуранск - район равных возможностей"</vt:lpstr>
      <vt:lpstr>Проведение выездной экскурсии на дому у маломобильных инвалидов</vt:lpstr>
      <vt:lpstr>Выезд с просветительской программой в с. Лебяжье Краснотуранского района</vt:lpstr>
      <vt:lpstr>Подведение итогов социального опроса командой проекта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Мобильный клуб виртуального туризма для граждан  пожилого возраста и инвалидов  «Отдых без границ» </dc:title>
  <dc:creator>KCSON-User</dc:creator>
  <cp:lastModifiedBy>KCSON-User</cp:lastModifiedBy>
  <cp:revision>12</cp:revision>
  <dcterms:created xsi:type="dcterms:W3CDTF">2020-04-02T07:53:30Z</dcterms:created>
  <dcterms:modified xsi:type="dcterms:W3CDTF">2021-08-06T04:22:34Z</dcterms:modified>
</cp:coreProperties>
</file>