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5" r:id="rId4"/>
    <p:sldId id="280" r:id="rId5"/>
    <p:sldId id="277" r:id="rId6"/>
    <p:sldId id="281" r:id="rId7"/>
    <p:sldId id="282" r:id="rId8"/>
    <p:sldId id="289" r:id="rId9"/>
    <p:sldId id="283" r:id="rId10"/>
    <p:sldId id="286" r:id="rId11"/>
    <p:sldId id="291" r:id="rId12"/>
    <p:sldId id="287" r:id="rId13"/>
    <p:sldId id="288" r:id="rId14"/>
    <p:sldId id="290" r:id="rId15"/>
    <p:sldId id="292" r:id="rId16"/>
    <p:sldId id="265" r:id="rId17"/>
    <p:sldId id="266" r:id="rId18"/>
    <p:sldId id="293" r:id="rId19"/>
    <p:sldId id="294" r:id="rId20"/>
    <p:sldId id="296" r:id="rId21"/>
    <p:sldId id="300" r:id="rId22"/>
    <p:sldId id="301" r:id="rId23"/>
    <p:sldId id="302" r:id="rId24"/>
    <p:sldId id="306" r:id="rId25"/>
    <p:sldId id="305" r:id="rId26"/>
    <p:sldId id="307" r:id="rId27"/>
    <p:sldId id="309" r:id="rId28"/>
    <p:sldId id="313" r:id="rId29"/>
    <p:sldId id="355" r:id="rId30"/>
    <p:sldId id="314" r:id="rId31"/>
    <p:sldId id="315" r:id="rId32"/>
    <p:sldId id="317" r:id="rId33"/>
    <p:sldId id="320" r:id="rId34"/>
    <p:sldId id="321" r:id="rId35"/>
    <p:sldId id="323" r:id="rId36"/>
    <p:sldId id="325" r:id="rId37"/>
    <p:sldId id="259" r:id="rId38"/>
    <p:sldId id="327" r:id="rId39"/>
    <p:sldId id="329" r:id="rId40"/>
    <p:sldId id="332" r:id="rId41"/>
    <p:sldId id="333" r:id="rId42"/>
    <p:sldId id="335" r:id="rId43"/>
    <p:sldId id="339" r:id="rId44"/>
    <p:sldId id="342" r:id="rId45"/>
    <p:sldId id="343" r:id="rId46"/>
    <p:sldId id="351" r:id="rId47"/>
    <p:sldId id="348" r:id="rId48"/>
    <p:sldId id="264" r:id="rId49"/>
    <p:sldId id="349" r:id="rId50"/>
    <p:sldId id="356" r:id="rId5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7E5DB"/>
    <a:srgbClr val="F8FCD4"/>
    <a:srgbClr val="FBFBD5"/>
    <a:srgbClr val="FAF9D7"/>
    <a:srgbClr val="0033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/>
      <dgm:t>
        <a:bodyPr/>
        <a:lstStyle/>
        <a:p>
          <a:pPr rtl="0"/>
          <a:r>
            <a:rPr lang="ru-RU" dirty="0" smtClean="0"/>
            <a:t>ЗА  СЧЕТ ГРАНТОВЫХ СРЕДСТВ ПРИОБРЕТЕНЫ:</a:t>
          </a:r>
          <a:endParaRPr lang="ru-RU" dirty="0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u="sng" dirty="0" smtClean="0">
              <a:solidFill>
                <a:schemeClr val="tx2">
                  <a:lumMod val="60000"/>
                  <a:lumOff val="40000"/>
                </a:schemeClr>
              </a:solidFill>
            </a:rPr>
            <a:t>Очки виртуальной реальности HTC </a:t>
          </a:r>
          <a:r>
            <a:rPr lang="ru-RU" b="1" u="sng" dirty="0" err="1" smtClean="0">
              <a:solidFill>
                <a:schemeClr val="tx2">
                  <a:lumMod val="60000"/>
                  <a:lumOff val="40000"/>
                </a:schemeClr>
              </a:solidFill>
            </a:rPr>
            <a:t>Vive</a:t>
          </a:r>
          <a:endParaRPr lang="ru-RU" b="1" u="sng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FA0643E2-53E4-48C9-BFEE-45D0DEFE46A6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Для организации виртуальных экскурсий и стабильной</a:t>
          </a:r>
          <a:endParaRPr lang="ru-RU" b="1" dirty="0"/>
        </a:p>
      </dgm:t>
    </dgm:pt>
    <dgm:pt modelId="{AC0AE6A7-C6F7-4481-9902-CFA885150CDD}" type="parTrans" cxnId="{28EEA584-5C50-4479-98D2-F84228DFDF5E}">
      <dgm:prSet/>
      <dgm:spPr/>
      <dgm:t>
        <a:bodyPr/>
        <a:lstStyle/>
        <a:p>
          <a:endParaRPr lang="ru-RU"/>
        </a:p>
      </dgm:t>
    </dgm:pt>
    <dgm:pt modelId="{410485A5-D699-48E5-8FD4-673BF764AB96}" type="sibTrans" cxnId="{28EEA584-5C50-4479-98D2-F84228DFDF5E}">
      <dgm:prSet/>
      <dgm:spPr/>
      <dgm:t>
        <a:bodyPr/>
        <a:lstStyle/>
        <a:p>
          <a:endParaRPr lang="ru-RU"/>
        </a:p>
      </dgm:t>
    </dgm:pt>
    <dgm:pt modelId="{CA4CD988-F90E-4DB0-849C-D22F8EE834BA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работы приложения </a:t>
          </a:r>
          <a:r>
            <a:rPr lang="ru-RU" b="1" dirty="0" err="1" smtClean="0"/>
            <a:t>Google</a:t>
          </a:r>
          <a:r>
            <a:rPr lang="ru-RU" b="1" dirty="0" smtClean="0"/>
            <a:t> </a:t>
          </a:r>
          <a:r>
            <a:rPr lang="ru-RU" b="1" dirty="0" err="1" smtClean="0"/>
            <a:t>Earth</a:t>
          </a:r>
          <a:r>
            <a:rPr lang="ru-RU" b="1" dirty="0" smtClean="0"/>
            <a:t> VR</a:t>
          </a:r>
          <a:endParaRPr lang="ru-RU" b="1" dirty="0"/>
        </a:p>
      </dgm:t>
    </dgm:pt>
    <dgm:pt modelId="{F2EC434A-421D-40B5-9BC3-DDD93C0FF0B5}" type="parTrans" cxnId="{72C013BC-3A31-4627-9ADC-DDF70B68BEE4}">
      <dgm:prSet/>
      <dgm:spPr/>
      <dgm:t>
        <a:bodyPr/>
        <a:lstStyle/>
        <a:p>
          <a:endParaRPr lang="ru-RU"/>
        </a:p>
      </dgm:t>
    </dgm:pt>
    <dgm:pt modelId="{7DD575BE-640A-4E56-89F6-48D6E1BDE0C7}" type="sibTrans" cxnId="{72C013BC-3A31-4627-9ADC-DDF70B68BEE4}">
      <dgm:prSet/>
      <dgm:spPr/>
      <dgm:t>
        <a:bodyPr/>
        <a:lstStyle/>
        <a:p>
          <a:endParaRPr lang="ru-RU"/>
        </a:p>
      </dgm:t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0A5C6E-E472-431D-9C45-08475D97E5BA}" type="presOf" srcId="{CE5C6D75-2783-40B5-B4E6-6BE87986D141}" destId="{91B54675-99F4-474C-9466-1123DA01B5F8}" srcOrd="0" destOrd="0" presId="urn:microsoft.com/office/officeart/2005/8/layout/vList5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4A19C9CA-59DA-4546-B59A-EAE44506DF2D}" type="presOf" srcId="{1648B610-CBC6-4BF1-A523-948184765716}" destId="{19353BBE-5961-47B5-95BB-746491DD52BC}" srcOrd="0" destOrd="0" presId="urn:microsoft.com/office/officeart/2005/8/layout/vList5"/>
    <dgm:cxn modelId="{4814F209-3595-4511-BAEE-3F8ED818DF17}" type="presOf" srcId="{82EF3F83-00E8-4C45-95E9-1162817133AF}" destId="{71CB880F-AF17-4CD1-9198-8A92E345C76B}" srcOrd="0" destOrd="0" presId="urn:microsoft.com/office/officeart/2005/8/layout/vList5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28EEA584-5C50-4479-98D2-F84228DFDF5E}" srcId="{CE5C6D75-2783-40B5-B4E6-6BE87986D141}" destId="{FA0643E2-53E4-48C9-BFEE-45D0DEFE46A6}" srcOrd="1" destOrd="0" parTransId="{AC0AE6A7-C6F7-4481-9902-CFA885150CDD}" sibTransId="{410485A5-D699-48E5-8FD4-673BF764AB96}"/>
    <dgm:cxn modelId="{72C013BC-3A31-4627-9ADC-DDF70B68BEE4}" srcId="{CE5C6D75-2783-40B5-B4E6-6BE87986D141}" destId="{CA4CD988-F90E-4DB0-849C-D22F8EE834BA}" srcOrd="2" destOrd="0" parTransId="{F2EC434A-421D-40B5-9BC3-DDD93C0FF0B5}" sibTransId="{7DD575BE-640A-4E56-89F6-48D6E1BDE0C7}"/>
    <dgm:cxn modelId="{00C70317-1EE8-492A-B3CA-F995792E4289}" type="presOf" srcId="{FA0643E2-53E4-48C9-BFEE-45D0DEFE46A6}" destId="{71CB880F-AF17-4CD1-9198-8A92E345C76B}" srcOrd="0" destOrd="1" presId="urn:microsoft.com/office/officeart/2005/8/layout/vList5"/>
    <dgm:cxn modelId="{4D2A6317-1B7B-46CE-A630-F0D539ADD291}" type="presOf" srcId="{CA4CD988-F90E-4DB0-849C-D22F8EE834BA}" destId="{71CB880F-AF17-4CD1-9198-8A92E345C76B}" srcOrd="0" destOrd="2" presId="urn:microsoft.com/office/officeart/2005/8/layout/vList5"/>
    <dgm:cxn modelId="{862339BC-79C2-4721-815D-3D1C4730D4D3}" type="presParOf" srcId="{19353BBE-5961-47B5-95BB-746491DD52BC}" destId="{66EA34D7-AF39-4C5D-9977-451E60EB354D}" srcOrd="0" destOrd="0" presId="urn:microsoft.com/office/officeart/2005/8/layout/vList5"/>
    <dgm:cxn modelId="{B5580EA6-857C-41B5-87A1-0179610FAC0F}" type="presParOf" srcId="{66EA34D7-AF39-4C5D-9977-451E60EB354D}" destId="{91B54675-99F4-474C-9466-1123DA01B5F8}" srcOrd="0" destOrd="0" presId="urn:microsoft.com/office/officeart/2005/8/layout/vList5"/>
    <dgm:cxn modelId="{15E0F2EC-C45D-496C-88B3-FD9C26B371CB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/>
      <dgm:t>
        <a:bodyPr/>
        <a:lstStyle/>
        <a:p>
          <a:pPr rtl="0"/>
          <a:r>
            <a:rPr lang="ru-RU" smtClean="0"/>
            <a:t>ЗА  СЧЕТ ГРАНТОВЫХ СРЕДСТВ ПРИОБРЕТЕНЫ:</a:t>
          </a:r>
          <a:endParaRPr lang="ru-RU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sv-SE" b="1" u="sng" dirty="0" smtClean="0">
              <a:solidFill>
                <a:schemeClr val="tx2">
                  <a:lumMod val="60000"/>
                  <a:lumOff val="40000"/>
                </a:schemeClr>
              </a:solidFill>
            </a:rPr>
            <a:t>Ноутбук Acer Predator Helios 500</a:t>
          </a:r>
          <a:endParaRPr lang="ru-RU" b="1" u="sng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CA4CD988-F90E-4DB0-849C-D22F8EE834BA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dirty="0" smtClean="0"/>
            <a:t>работы приложения </a:t>
          </a:r>
          <a:r>
            <a:rPr lang="ru-RU" b="1" dirty="0" err="1" smtClean="0"/>
            <a:t>Google</a:t>
          </a:r>
          <a:r>
            <a:rPr lang="ru-RU" b="1" dirty="0" smtClean="0"/>
            <a:t> </a:t>
          </a:r>
          <a:r>
            <a:rPr lang="ru-RU" b="1" dirty="0" err="1" smtClean="0"/>
            <a:t>Earth</a:t>
          </a:r>
          <a:r>
            <a:rPr lang="ru-RU" b="1" dirty="0" smtClean="0"/>
            <a:t> VR</a:t>
          </a:r>
          <a:endParaRPr lang="ru-RU" b="1" dirty="0"/>
        </a:p>
      </dgm:t>
    </dgm:pt>
    <dgm:pt modelId="{F2EC434A-421D-40B5-9BC3-DDD93C0FF0B5}" type="parTrans" cxnId="{72C013BC-3A31-4627-9ADC-DDF70B68BEE4}">
      <dgm:prSet/>
      <dgm:spPr/>
      <dgm:t>
        <a:bodyPr/>
        <a:lstStyle/>
        <a:p>
          <a:endParaRPr lang="ru-RU"/>
        </a:p>
      </dgm:t>
    </dgm:pt>
    <dgm:pt modelId="{7DD575BE-640A-4E56-89F6-48D6E1BDE0C7}" type="sibTrans" cxnId="{72C013BC-3A31-4627-9ADC-DDF70B68BEE4}">
      <dgm:prSet/>
      <dgm:spPr/>
      <dgm:t>
        <a:bodyPr/>
        <a:lstStyle/>
        <a:p>
          <a:endParaRPr lang="ru-RU"/>
        </a:p>
      </dgm:t>
    </dgm:pt>
    <dgm:pt modelId="{F563B377-51BB-452D-BC10-4AC16D1AD779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dirty="0" smtClean="0"/>
            <a:t>Для качественной организации виртуальных экскурсий и</a:t>
          </a:r>
        </a:p>
      </dgm:t>
    </dgm:pt>
    <dgm:pt modelId="{84C5A3C8-6CCA-4BF7-B638-86B814AF9B14}" type="parTrans" cxnId="{11322D37-54E9-4285-8708-81F15E70FB54}">
      <dgm:prSet/>
      <dgm:spPr/>
      <dgm:t>
        <a:bodyPr/>
        <a:lstStyle/>
        <a:p>
          <a:endParaRPr lang="ru-RU"/>
        </a:p>
      </dgm:t>
    </dgm:pt>
    <dgm:pt modelId="{1E21E51A-049E-4C09-9036-0E944D7C09B6}" type="sibTrans" cxnId="{11322D37-54E9-4285-8708-81F15E70FB54}">
      <dgm:prSet/>
      <dgm:spPr/>
      <dgm:t>
        <a:bodyPr/>
        <a:lstStyle/>
        <a:p>
          <a:endParaRPr lang="ru-RU"/>
        </a:p>
      </dgm:t>
    </dgm:pt>
    <dgm:pt modelId="{51857C10-7521-49DE-A6EF-971B5D8C3B55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dirty="0" smtClean="0"/>
            <a:t>стабильной работы очков виртуальной реальности</a:t>
          </a:r>
        </a:p>
      </dgm:t>
    </dgm:pt>
    <dgm:pt modelId="{1AB3EB49-0388-4042-99F9-096188A56B19}" type="parTrans" cxnId="{8F21B9F0-650C-4079-9237-283D967BBF9E}">
      <dgm:prSet/>
      <dgm:spPr/>
      <dgm:t>
        <a:bodyPr/>
        <a:lstStyle/>
        <a:p>
          <a:endParaRPr lang="ru-RU"/>
        </a:p>
      </dgm:t>
    </dgm:pt>
    <dgm:pt modelId="{A85FE590-C3C2-41F1-9D2C-1AA0D7989053}" type="sibTrans" cxnId="{8F21B9F0-650C-4079-9237-283D967BBF9E}">
      <dgm:prSet/>
      <dgm:spPr/>
      <dgm:t>
        <a:bodyPr/>
        <a:lstStyle/>
        <a:p>
          <a:endParaRPr lang="ru-RU"/>
        </a:p>
      </dgm:t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2664A5-918D-48E5-847D-17582FD9B284}" type="presOf" srcId="{F563B377-51BB-452D-BC10-4AC16D1AD779}" destId="{71CB880F-AF17-4CD1-9198-8A92E345C76B}" srcOrd="0" destOrd="1" presId="urn:microsoft.com/office/officeart/2005/8/layout/vList5"/>
    <dgm:cxn modelId="{9D49B767-5546-46E1-B53C-895E5A3B1116}" type="presOf" srcId="{1648B610-CBC6-4BF1-A523-948184765716}" destId="{19353BBE-5961-47B5-95BB-746491DD52BC}" srcOrd="0" destOrd="0" presId="urn:microsoft.com/office/officeart/2005/8/layout/vList5"/>
    <dgm:cxn modelId="{72C013BC-3A31-4627-9ADC-DDF70B68BEE4}" srcId="{CE5C6D75-2783-40B5-B4E6-6BE87986D141}" destId="{CA4CD988-F90E-4DB0-849C-D22F8EE834BA}" srcOrd="3" destOrd="0" parTransId="{F2EC434A-421D-40B5-9BC3-DDD93C0FF0B5}" sibTransId="{7DD575BE-640A-4E56-89F6-48D6E1BDE0C7}"/>
    <dgm:cxn modelId="{8A70CB89-0BAF-4C0A-BBD7-51625E7D214C}" type="presOf" srcId="{51857C10-7521-49DE-A6EF-971B5D8C3B55}" destId="{71CB880F-AF17-4CD1-9198-8A92E345C76B}" srcOrd="0" destOrd="2" presId="urn:microsoft.com/office/officeart/2005/8/layout/vList5"/>
    <dgm:cxn modelId="{8F21B9F0-650C-4079-9237-283D967BBF9E}" srcId="{CE5C6D75-2783-40B5-B4E6-6BE87986D141}" destId="{51857C10-7521-49DE-A6EF-971B5D8C3B55}" srcOrd="2" destOrd="0" parTransId="{1AB3EB49-0388-4042-99F9-096188A56B19}" sibTransId="{A85FE590-C3C2-41F1-9D2C-1AA0D7989053}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EF64C772-6C8E-4273-996B-F8641839C0A9}" type="presOf" srcId="{CA4CD988-F90E-4DB0-849C-D22F8EE834BA}" destId="{71CB880F-AF17-4CD1-9198-8A92E345C76B}" srcOrd="0" destOrd="3" presId="urn:microsoft.com/office/officeart/2005/8/layout/vList5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69411FC3-B938-44FA-8069-50AF43F31E55}" type="presOf" srcId="{CE5C6D75-2783-40B5-B4E6-6BE87986D141}" destId="{91B54675-99F4-474C-9466-1123DA01B5F8}" srcOrd="0" destOrd="0" presId="urn:microsoft.com/office/officeart/2005/8/layout/vList5"/>
    <dgm:cxn modelId="{A45E22FC-B454-41A6-99B0-2C61B9BD4417}" type="presOf" srcId="{82EF3F83-00E8-4C45-95E9-1162817133AF}" destId="{71CB880F-AF17-4CD1-9198-8A92E345C76B}" srcOrd="0" destOrd="0" presId="urn:microsoft.com/office/officeart/2005/8/layout/vList5"/>
    <dgm:cxn modelId="{11322D37-54E9-4285-8708-81F15E70FB54}" srcId="{CE5C6D75-2783-40B5-B4E6-6BE87986D141}" destId="{F563B377-51BB-452D-BC10-4AC16D1AD779}" srcOrd="1" destOrd="0" parTransId="{84C5A3C8-6CCA-4BF7-B638-86B814AF9B14}" sibTransId="{1E21E51A-049E-4C09-9036-0E944D7C09B6}"/>
    <dgm:cxn modelId="{51FA0C7C-DE8C-4AEA-BB3A-67D26C8A59F3}" type="presParOf" srcId="{19353BBE-5961-47B5-95BB-746491DD52BC}" destId="{66EA34D7-AF39-4C5D-9977-451E60EB354D}" srcOrd="0" destOrd="0" presId="urn:microsoft.com/office/officeart/2005/8/layout/vList5"/>
    <dgm:cxn modelId="{BEF1AAF5-7CAE-4406-9C72-2FA7B1C964D2}" type="presParOf" srcId="{66EA34D7-AF39-4C5D-9977-451E60EB354D}" destId="{91B54675-99F4-474C-9466-1123DA01B5F8}" srcOrd="0" destOrd="0" presId="urn:microsoft.com/office/officeart/2005/8/layout/vList5"/>
    <dgm:cxn modelId="{2CE52C9F-4900-4777-A848-AA84CA9803D4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/>
      <dgm:t>
        <a:bodyPr/>
        <a:lstStyle/>
        <a:p>
          <a:pPr rtl="0"/>
          <a:r>
            <a:rPr lang="ru-RU" dirty="0" smtClean="0"/>
            <a:t>ЗА  СЧЕТ ГРАНТОВЫХ СРЕДСТВ ПРИОБРЕТЕНЫ:</a:t>
          </a:r>
          <a:endParaRPr lang="ru-RU" dirty="0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Жилет волонтера с логотипом "Фонд президентских грантов"</a:t>
          </a:r>
          <a:endParaRPr lang="ru-RU" b="1" u="sng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E4D0C0AD-84DF-455F-A657-42522162B3E9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u="none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rPr>
            <a:t>района Фонда президентских грантов и работы школы</a:t>
          </a:r>
        </a:p>
      </dgm:t>
    </dgm:pt>
    <dgm:pt modelId="{C9F001E6-59AD-49AB-8745-24C01D1669F0}" type="parTrans" cxnId="{CEE9FC06-26D0-464B-B84C-2F5A54B0CF9D}">
      <dgm:prSet/>
      <dgm:spPr/>
      <dgm:t>
        <a:bodyPr/>
        <a:lstStyle/>
        <a:p>
          <a:endParaRPr lang="ru-RU"/>
        </a:p>
      </dgm:t>
    </dgm:pt>
    <dgm:pt modelId="{E29A7526-92BF-4404-96E4-7E898CFBE2D9}" type="sibTrans" cxnId="{CEE9FC06-26D0-464B-B84C-2F5A54B0CF9D}">
      <dgm:prSet/>
      <dgm:spPr/>
      <dgm:t>
        <a:bodyPr/>
        <a:lstStyle/>
        <a:p>
          <a:endParaRPr lang="ru-RU"/>
        </a:p>
      </dgm:t>
    </dgm:pt>
    <dgm:pt modelId="{ECA22AEA-6EEB-4792-9190-71C4FBD8EAC0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u="none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rPr>
            <a:t>Для позиционирования на территории Краснотуранского</a:t>
          </a:r>
          <a:endParaRPr lang="ru-RU" b="1" u="sng" dirty="0" smtClean="0">
            <a:solidFill>
              <a:schemeClr val="tx2">
                <a:lumMod val="60000"/>
                <a:lumOff val="40000"/>
              </a:schemeClr>
            </a:solidFill>
            <a:latin typeface="+mn-lt"/>
            <a:cs typeface="Times New Roman" panose="02020603050405020304" pitchFamily="18" charset="0"/>
          </a:endParaRPr>
        </a:p>
      </dgm:t>
    </dgm:pt>
    <dgm:pt modelId="{8B8933C8-5A68-4F5E-ADDF-0BC9C2CAA7B5}" type="parTrans" cxnId="{34272021-6F6A-4381-B6F2-1F2FFF1A23A8}">
      <dgm:prSet/>
      <dgm:spPr/>
    </dgm:pt>
    <dgm:pt modelId="{42D5E61A-10C7-488B-915D-3B93DBE3D221}" type="sibTrans" cxnId="{34272021-6F6A-4381-B6F2-1F2FFF1A23A8}">
      <dgm:prSet/>
      <dgm:spPr/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8895C8-67BE-41BC-B0A6-EBCF38DB9080}" type="presOf" srcId="{ECA22AEA-6EEB-4792-9190-71C4FBD8EAC0}" destId="{71CB880F-AF17-4CD1-9198-8A92E345C76B}" srcOrd="0" destOrd="1" presId="urn:microsoft.com/office/officeart/2005/8/layout/vList5"/>
    <dgm:cxn modelId="{34272021-6F6A-4381-B6F2-1F2FFF1A23A8}" srcId="{CE5C6D75-2783-40B5-B4E6-6BE87986D141}" destId="{ECA22AEA-6EEB-4792-9190-71C4FBD8EAC0}" srcOrd="1" destOrd="0" parTransId="{8B8933C8-5A68-4F5E-ADDF-0BC9C2CAA7B5}" sibTransId="{42D5E61A-10C7-488B-915D-3B93DBE3D221}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558F89C3-F6F2-4CCE-9873-BC5432A89F05}" type="presOf" srcId="{1648B610-CBC6-4BF1-A523-948184765716}" destId="{19353BBE-5961-47B5-95BB-746491DD52BC}" srcOrd="0" destOrd="0" presId="urn:microsoft.com/office/officeart/2005/8/layout/vList5"/>
    <dgm:cxn modelId="{E7C14882-4392-48E6-975B-2849C7DC6899}" type="presOf" srcId="{E4D0C0AD-84DF-455F-A657-42522162B3E9}" destId="{71CB880F-AF17-4CD1-9198-8A92E345C76B}" srcOrd="0" destOrd="2" presId="urn:microsoft.com/office/officeart/2005/8/layout/vList5"/>
    <dgm:cxn modelId="{072CE978-4289-4C8B-B8D8-44A4BA4B112B}" type="presOf" srcId="{CE5C6D75-2783-40B5-B4E6-6BE87986D141}" destId="{91B54675-99F4-474C-9466-1123DA01B5F8}" srcOrd="0" destOrd="0" presId="urn:microsoft.com/office/officeart/2005/8/layout/vList5"/>
    <dgm:cxn modelId="{CEE9FC06-26D0-464B-B84C-2F5A54B0CF9D}" srcId="{CE5C6D75-2783-40B5-B4E6-6BE87986D141}" destId="{E4D0C0AD-84DF-455F-A657-42522162B3E9}" srcOrd="2" destOrd="0" parTransId="{C9F001E6-59AD-49AB-8745-24C01D1669F0}" sibTransId="{E29A7526-92BF-4404-96E4-7E898CFBE2D9}"/>
    <dgm:cxn modelId="{88D9C257-8795-4A23-BD45-66A6825067F7}" type="presOf" srcId="{82EF3F83-00E8-4C45-95E9-1162817133AF}" destId="{71CB880F-AF17-4CD1-9198-8A92E345C76B}" srcOrd="0" destOrd="0" presId="urn:microsoft.com/office/officeart/2005/8/layout/vList5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BE095755-EFD1-4BEA-9FB5-A8255C9B726A}" type="presParOf" srcId="{19353BBE-5961-47B5-95BB-746491DD52BC}" destId="{66EA34D7-AF39-4C5D-9977-451E60EB354D}" srcOrd="0" destOrd="0" presId="urn:microsoft.com/office/officeart/2005/8/layout/vList5"/>
    <dgm:cxn modelId="{C6D8B7E5-15F0-4600-B63D-2B0F14526AC0}" type="presParOf" srcId="{66EA34D7-AF39-4C5D-9977-451E60EB354D}" destId="{91B54675-99F4-474C-9466-1123DA01B5F8}" srcOrd="0" destOrd="0" presId="urn:microsoft.com/office/officeart/2005/8/layout/vList5"/>
    <dgm:cxn modelId="{7373FD8E-6ABA-4BB1-A25D-5316A02264B3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/>
      <dgm:t>
        <a:bodyPr/>
        <a:lstStyle/>
        <a:p>
          <a:pPr rtl="0"/>
          <a:r>
            <a:rPr lang="ru-RU" dirty="0" smtClean="0"/>
            <a:t>ЗА  СЧЕТ ГРАНТОВЫХ СРЕДСТВ ПРИОБРЕТЕНЫ:</a:t>
          </a:r>
          <a:endParaRPr lang="ru-RU" dirty="0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u="sng" dirty="0" smtClean="0">
              <a:solidFill>
                <a:schemeClr val="tx2">
                  <a:lumMod val="60000"/>
                  <a:lumOff val="40000"/>
                </a:schemeClr>
              </a:solidFill>
            </a:rPr>
            <a:t>Цветной принтер </a:t>
          </a:r>
          <a:r>
            <a:rPr lang="en-US" b="1" u="sng" dirty="0" smtClean="0">
              <a:solidFill>
                <a:schemeClr val="tx2">
                  <a:lumMod val="60000"/>
                  <a:lumOff val="40000"/>
                </a:schemeClr>
              </a:solidFill>
            </a:rPr>
            <a:t>EPSON L810</a:t>
          </a:r>
          <a:endParaRPr lang="ru-RU" b="1" u="sng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CD910F92-F666-4945-A184-FECF1F31C5FB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u="none" dirty="0" smtClean="0">
              <a:solidFill>
                <a:schemeClr val="tx1"/>
              </a:solidFill>
            </a:rPr>
            <a:t>Приобретен цветной принтер для выпуска издательской</a:t>
          </a:r>
        </a:p>
      </dgm:t>
    </dgm:pt>
    <dgm:pt modelId="{C995EAF8-D433-4222-B36E-7869B4D6FFDF}" type="parTrans" cxnId="{4CC8FE93-994D-4231-8B79-9A8361FF1F25}">
      <dgm:prSet/>
      <dgm:spPr/>
      <dgm:t>
        <a:bodyPr/>
        <a:lstStyle/>
        <a:p>
          <a:endParaRPr lang="ru-RU"/>
        </a:p>
      </dgm:t>
    </dgm:pt>
    <dgm:pt modelId="{25C03F60-6A33-4328-AC16-5DD586CD3DCB}" type="sibTrans" cxnId="{4CC8FE93-994D-4231-8B79-9A8361FF1F25}">
      <dgm:prSet/>
      <dgm:spPr/>
      <dgm:t>
        <a:bodyPr/>
        <a:lstStyle/>
        <a:p>
          <a:endParaRPr lang="ru-RU"/>
        </a:p>
      </dgm:t>
    </dgm:pt>
    <dgm:pt modelId="{A588D919-2C8F-48F3-A912-BE2D49E74CB7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u="none" dirty="0" smtClean="0">
              <a:solidFill>
                <a:schemeClr val="tx1"/>
              </a:solidFill>
            </a:rPr>
            <a:t>печатной продукции</a:t>
          </a:r>
        </a:p>
      </dgm:t>
    </dgm:pt>
    <dgm:pt modelId="{A087C23A-1A47-44AF-9AB7-5C67274E293B}" type="parTrans" cxnId="{41CC8F7F-F4E2-4011-BF23-02905185CBCF}">
      <dgm:prSet/>
      <dgm:spPr/>
      <dgm:t>
        <a:bodyPr/>
        <a:lstStyle/>
        <a:p>
          <a:endParaRPr lang="ru-RU"/>
        </a:p>
      </dgm:t>
    </dgm:pt>
    <dgm:pt modelId="{43723C2B-6254-4673-A5AF-327993468E47}" type="sibTrans" cxnId="{41CC8F7F-F4E2-4011-BF23-02905185CBCF}">
      <dgm:prSet/>
      <dgm:spPr/>
      <dgm:t>
        <a:bodyPr/>
        <a:lstStyle/>
        <a:p>
          <a:endParaRPr lang="ru-RU"/>
        </a:p>
      </dgm:t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C8FE93-994D-4231-8B79-9A8361FF1F25}" srcId="{CE5C6D75-2783-40B5-B4E6-6BE87986D141}" destId="{CD910F92-F666-4945-A184-FECF1F31C5FB}" srcOrd="1" destOrd="0" parTransId="{C995EAF8-D433-4222-B36E-7869B4D6FFDF}" sibTransId="{25C03F60-6A33-4328-AC16-5DD586CD3DCB}"/>
    <dgm:cxn modelId="{5A09F190-51E2-47BF-9A6B-0E416A5C6EA7}" type="presOf" srcId="{1648B610-CBC6-4BF1-A523-948184765716}" destId="{19353BBE-5961-47B5-95BB-746491DD52BC}" srcOrd="0" destOrd="0" presId="urn:microsoft.com/office/officeart/2005/8/layout/vList5"/>
    <dgm:cxn modelId="{B78260DF-4FF0-4BBA-9CDE-CB70066F9F58}" type="presOf" srcId="{A588D919-2C8F-48F3-A912-BE2D49E74CB7}" destId="{71CB880F-AF17-4CD1-9198-8A92E345C76B}" srcOrd="0" destOrd="2" presId="urn:microsoft.com/office/officeart/2005/8/layout/vList5"/>
    <dgm:cxn modelId="{41CC8F7F-F4E2-4011-BF23-02905185CBCF}" srcId="{CE5C6D75-2783-40B5-B4E6-6BE87986D141}" destId="{A588D919-2C8F-48F3-A912-BE2D49E74CB7}" srcOrd="2" destOrd="0" parTransId="{A087C23A-1A47-44AF-9AB7-5C67274E293B}" sibTransId="{43723C2B-6254-4673-A5AF-327993468E47}"/>
    <dgm:cxn modelId="{39635254-5332-4648-B438-4A868FCDB908}" type="presOf" srcId="{CE5C6D75-2783-40B5-B4E6-6BE87986D141}" destId="{91B54675-99F4-474C-9466-1123DA01B5F8}" srcOrd="0" destOrd="0" presId="urn:microsoft.com/office/officeart/2005/8/layout/vList5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836DDE6A-C7F9-4C2F-9C7A-F1141AE503C5}" type="presOf" srcId="{CD910F92-F666-4945-A184-FECF1F31C5FB}" destId="{71CB880F-AF17-4CD1-9198-8A92E345C76B}" srcOrd="0" destOrd="1" presId="urn:microsoft.com/office/officeart/2005/8/layout/vList5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F49D6BDC-EEC3-41A3-81B0-5D749D523DF3}" type="presOf" srcId="{82EF3F83-00E8-4C45-95E9-1162817133AF}" destId="{71CB880F-AF17-4CD1-9198-8A92E345C76B}" srcOrd="0" destOrd="0" presId="urn:microsoft.com/office/officeart/2005/8/layout/vList5"/>
    <dgm:cxn modelId="{1C048DAB-8125-42CF-9B1B-DED8FD94B2DA}" type="presParOf" srcId="{19353BBE-5961-47B5-95BB-746491DD52BC}" destId="{66EA34D7-AF39-4C5D-9977-451E60EB354D}" srcOrd="0" destOrd="0" presId="urn:microsoft.com/office/officeart/2005/8/layout/vList5"/>
    <dgm:cxn modelId="{D9255CFE-ADF8-443F-A85C-53E927283A53}" type="presParOf" srcId="{66EA34D7-AF39-4C5D-9977-451E60EB354D}" destId="{91B54675-99F4-474C-9466-1123DA01B5F8}" srcOrd="0" destOrd="0" presId="urn:microsoft.com/office/officeart/2005/8/layout/vList5"/>
    <dgm:cxn modelId="{A8A69FC2-A38D-446F-AEDF-7904E9AA4330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/>
      <dgm:t>
        <a:bodyPr/>
        <a:lstStyle/>
        <a:p>
          <a:pPr rtl="0"/>
          <a:r>
            <a:rPr lang="ru-RU" dirty="0" smtClean="0"/>
            <a:t>ЗА  СЧЕТ ГРАНТОВЫХ СРЕДСТВ ПРИОБРЕТЕНЫ:</a:t>
          </a:r>
          <a:endParaRPr lang="ru-RU" dirty="0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u="sng" dirty="0" smtClean="0">
              <a:solidFill>
                <a:schemeClr val="tx2">
                  <a:lumMod val="60000"/>
                  <a:lumOff val="40000"/>
                </a:schemeClr>
              </a:solidFill>
            </a:rPr>
            <a:t>Цифровой фотоаппарат </a:t>
          </a:r>
          <a:r>
            <a:rPr lang="en-US" b="1" u="sng" dirty="0" smtClean="0">
              <a:solidFill>
                <a:schemeClr val="tx2">
                  <a:lumMod val="60000"/>
                  <a:lumOff val="40000"/>
                </a:schemeClr>
              </a:solidFill>
            </a:rPr>
            <a:t>Canon EOS 250D Kit</a:t>
          </a:r>
          <a:endParaRPr lang="ru-RU" b="1" u="sng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81308246-6276-44C2-827B-D52D1CBB479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u="none" dirty="0" smtClean="0">
              <a:solidFill>
                <a:schemeClr val="tx1"/>
              </a:solidFill>
            </a:rPr>
            <a:t>Приобретен цифровой фотоаппарат для фото и видео</a:t>
          </a:r>
        </a:p>
      </dgm:t>
    </dgm:pt>
    <dgm:pt modelId="{43B1DCF0-47DC-4378-AD13-5BC0917C977C}" type="parTrans" cxnId="{BCA5D2C0-C8A4-4EBC-A062-269DF3E54D6A}">
      <dgm:prSet/>
      <dgm:spPr/>
      <dgm:t>
        <a:bodyPr/>
        <a:lstStyle/>
        <a:p>
          <a:endParaRPr lang="ru-RU"/>
        </a:p>
      </dgm:t>
    </dgm:pt>
    <dgm:pt modelId="{FAB9F90B-61A5-418B-89FB-725A9A535C6A}" type="sibTrans" cxnId="{BCA5D2C0-C8A4-4EBC-A062-269DF3E54D6A}">
      <dgm:prSet/>
      <dgm:spPr/>
      <dgm:t>
        <a:bodyPr/>
        <a:lstStyle/>
        <a:p>
          <a:endParaRPr lang="ru-RU"/>
        </a:p>
      </dgm:t>
    </dgm:pt>
    <dgm:pt modelId="{B7170BAD-6D16-4F9D-B3E3-472C0701FABB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ru-RU" b="1" u="none" dirty="0" smtClean="0">
              <a:solidFill>
                <a:schemeClr val="tx1"/>
              </a:solidFill>
            </a:rPr>
            <a:t>фиксации мероприятий проекта</a:t>
          </a:r>
        </a:p>
      </dgm:t>
    </dgm:pt>
    <dgm:pt modelId="{01C3163A-0979-40A2-9D0B-56164E94CB11}" type="parTrans" cxnId="{BC9E0D02-E548-4AD3-96DD-E56F6B366CE8}">
      <dgm:prSet/>
      <dgm:spPr/>
      <dgm:t>
        <a:bodyPr/>
        <a:lstStyle/>
        <a:p>
          <a:endParaRPr lang="ru-RU"/>
        </a:p>
      </dgm:t>
    </dgm:pt>
    <dgm:pt modelId="{E5E57953-DAFD-4238-B11B-DE952B0A6024}" type="sibTrans" cxnId="{BC9E0D02-E548-4AD3-96DD-E56F6B366CE8}">
      <dgm:prSet/>
      <dgm:spPr/>
      <dgm:t>
        <a:bodyPr/>
        <a:lstStyle/>
        <a:p>
          <a:endParaRPr lang="ru-RU"/>
        </a:p>
      </dgm:t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A5D2C0-C8A4-4EBC-A062-269DF3E54D6A}" srcId="{CE5C6D75-2783-40B5-B4E6-6BE87986D141}" destId="{81308246-6276-44C2-827B-D52D1CBB479F}" srcOrd="1" destOrd="0" parTransId="{43B1DCF0-47DC-4378-AD13-5BC0917C977C}" sibTransId="{FAB9F90B-61A5-418B-89FB-725A9A535C6A}"/>
    <dgm:cxn modelId="{DB3DE55E-4AB2-499C-82DB-A1FF08F627FA}" type="presOf" srcId="{CE5C6D75-2783-40B5-B4E6-6BE87986D141}" destId="{91B54675-99F4-474C-9466-1123DA01B5F8}" srcOrd="0" destOrd="0" presId="urn:microsoft.com/office/officeart/2005/8/layout/vList5"/>
    <dgm:cxn modelId="{6CE13747-BC09-4E78-97DE-2F141A0070A8}" type="presOf" srcId="{1648B610-CBC6-4BF1-A523-948184765716}" destId="{19353BBE-5961-47B5-95BB-746491DD52BC}" srcOrd="0" destOrd="0" presId="urn:microsoft.com/office/officeart/2005/8/layout/vList5"/>
    <dgm:cxn modelId="{580791C5-C90C-4EB1-A0B5-3E0788F5C05F}" type="presOf" srcId="{81308246-6276-44C2-827B-D52D1CBB479F}" destId="{71CB880F-AF17-4CD1-9198-8A92E345C76B}" srcOrd="0" destOrd="1" presId="urn:microsoft.com/office/officeart/2005/8/layout/vList5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BC9E0D02-E548-4AD3-96DD-E56F6B366CE8}" srcId="{CE5C6D75-2783-40B5-B4E6-6BE87986D141}" destId="{B7170BAD-6D16-4F9D-B3E3-472C0701FABB}" srcOrd="2" destOrd="0" parTransId="{01C3163A-0979-40A2-9D0B-56164E94CB11}" sibTransId="{E5E57953-DAFD-4238-B11B-DE952B0A6024}"/>
    <dgm:cxn modelId="{7A0719E4-4E71-4D65-AAE0-079B26FFE1D2}" type="presOf" srcId="{B7170BAD-6D16-4F9D-B3E3-472C0701FABB}" destId="{71CB880F-AF17-4CD1-9198-8A92E345C76B}" srcOrd="0" destOrd="2" presId="urn:microsoft.com/office/officeart/2005/8/layout/vList5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29A2BCD2-BD76-4D55-9EF9-E3FE1BC05ED4}" type="presOf" srcId="{82EF3F83-00E8-4C45-95E9-1162817133AF}" destId="{71CB880F-AF17-4CD1-9198-8A92E345C76B}" srcOrd="0" destOrd="0" presId="urn:microsoft.com/office/officeart/2005/8/layout/vList5"/>
    <dgm:cxn modelId="{388CCCF4-9421-47DF-813D-6E67F334A0AB}" type="presParOf" srcId="{19353BBE-5961-47B5-95BB-746491DD52BC}" destId="{66EA34D7-AF39-4C5D-9977-451E60EB354D}" srcOrd="0" destOrd="0" presId="urn:microsoft.com/office/officeart/2005/8/layout/vList5"/>
    <dgm:cxn modelId="{BB4EBEA0-1384-40BB-A8AD-3FEBA7F8BBDD}" type="presParOf" srcId="{66EA34D7-AF39-4C5D-9977-451E60EB354D}" destId="{91B54675-99F4-474C-9466-1123DA01B5F8}" srcOrd="0" destOrd="0" presId="urn:microsoft.com/office/officeart/2005/8/layout/vList5"/>
    <dgm:cxn modelId="{591DE5A0-8849-4408-8765-349C22F48742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/>
      <dgm:t>
        <a:bodyPr/>
        <a:lstStyle/>
        <a:p>
          <a:pPr rtl="0"/>
          <a:r>
            <a:rPr lang="ru-RU" dirty="0" smtClean="0"/>
            <a:t>ЗА  СЧЕТ ГРАНТОВЫХ СРЕДСТВ ПРИОБРЕТЕНЫ:</a:t>
          </a:r>
          <a:endParaRPr lang="ru-RU" dirty="0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u="sng" smtClean="0">
              <a:solidFill>
                <a:schemeClr val="tx2">
                  <a:lumMod val="60000"/>
                  <a:lumOff val="40000"/>
                </a:schemeClr>
              </a:solidFill>
            </a:rPr>
            <a:t>Видеопроектор мультимедийный </a:t>
          </a:r>
          <a:r>
            <a:rPr lang="en-US" b="1" u="sng" smtClean="0">
              <a:solidFill>
                <a:schemeClr val="tx2">
                  <a:lumMod val="60000"/>
                  <a:lumOff val="40000"/>
                </a:schemeClr>
              </a:solidFill>
            </a:rPr>
            <a:t>Acer</a:t>
          </a:r>
          <a:endParaRPr lang="ru-RU" b="1" u="sng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56D32A85-7408-4EBF-A1B9-EAE058BC8BE8}">
      <dgm:prSet/>
      <dgm:spPr/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Приобретен видеопроектор для проецирования презентаций</a:t>
          </a:r>
        </a:p>
      </dgm:t>
    </dgm:pt>
    <dgm:pt modelId="{99CAEB3E-D083-4EE0-9680-064F57A6F5E0}" type="parTrans" cxnId="{7F87A96F-6E8F-4D07-9003-6D8716DEF0B2}">
      <dgm:prSet/>
      <dgm:spPr/>
      <dgm:t>
        <a:bodyPr/>
        <a:lstStyle/>
        <a:p>
          <a:endParaRPr lang="ru-RU"/>
        </a:p>
      </dgm:t>
    </dgm:pt>
    <dgm:pt modelId="{25E54B54-1DF7-4C9A-B78C-6165D0821D64}" type="sibTrans" cxnId="{7F87A96F-6E8F-4D07-9003-6D8716DEF0B2}">
      <dgm:prSet/>
      <dgm:spPr/>
      <dgm:t>
        <a:bodyPr/>
        <a:lstStyle/>
        <a:p>
          <a:endParaRPr lang="ru-RU"/>
        </a:p>
      </dgm:t>
    </dgm:pt>
    <dgm:pt modelId="{894AF261-C6D4-4A1D-85FC-43E59950706F}">
      <dgm:prSet/>
      <dgm:spPr/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и виртуальных экскурсий для больших групп </a:t>
          </a:r>
          <a:r>
            <a:rPr lang="ru-RU" b="1" u="sng" dirty="0" err="1" smtClean="0">
              <a:solidFill>
                <a:schemeClr val="tx1"/>
              </a:solidFill>
            </a:rPr>
            <a:t>благополучателей</a:t>
          </a:r>
          <a:r>
            <a:rPr lang="ru-RU" b="1" u="sng" dirty="0" smtClean="0">
              <a:solidFill>
                <a:schemeClr val="tx1"/>
              </a:solidFill>
            </a:rPr>
            <a:t> проекта</a:t>
          </a:r>
        </a:p>
      </dgm:t>
    </dgm:pt>
    <dgm:pt modelId="{AF372430-0BD5-4C85-B3E8-34A5C7222C4B}" type="parTrans" cxnId="{F04D37A5-F62D-41CF-A9B2-1E295D7D189B}">
      <dgm:prSet/>
      <dgm:spPr/>
      <dgm:t>
        <a:bodyPr/>
        <a:lstStyle/>
        <a:p>
          <a:endParaRPr lang="ru-RU"/>
        </a:p>
      </dgm:t>
    </dgm:pt>
    <dgm:pt modelId="{0E3CAC23-A2B8-4735-BF98-16D7937E37C0}" type="sibTrans" cxnId="{F04D37A5-F62D-41CF-A9B2-1E295D7D189B}">
      <dgm:prSet/>
      <dgm:spPr/>
      <dgm:t>
        <a:bodyPr/>
        <a:lstStyle/>
        <a:p>
          <a:endParaRPr lang="ru-RU"/>
        </a:p>
      </dgm:t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87A96F-6E8F-4D07-9003-6D8716DEF0B2}" srcId="{CE5C6D75-2783-40B5-B4E6-6BE87986D141}" destId="{56D32A85-7408-4EBF-A1B9-EAE058BC8BE8}" srcOrd="1" destOrd="0" parTransId="{99CAEB3E-D083-4EE0-9680-064F57A6F5E0}" sibTransId="{25E54B54-1DF7-4C9A-B78C-6165D0821D64}"/>
    <dgm:cxn modelId="{EE506A59-1B76-4977-AB1B-8CE59C382695}" type="presOf" srcId="{894AF261-C6D4-4A1D-85FC-43E59950706F}" destId="{71CB880F-AF17-4CD1-9198-8A92E345C76B}" srcOrd="0" destOrd="2" presId="urn:microsoft.com/office/officeart/2005/8/layout/vList5"/>
    <dgm:cxn modelId="{F04D37A5-F62D-41CF-A9B2-1E295D7D189B}" srcId="{CE5C6D75-2783-40B5-B4E6-6BE87986D141}" destId="{894AF261-C6D4-4A1D-85FC-43E59950706F}" srcOrd="2" destOrd="0" parTransId="{AF372430-0BD5-4C85-B3E8-34A5C7222C4B}" sibTransId="{0E3CAC23-A2B8-4735-BF98-16D7937E37C0}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C9B0C70C-7359-4B2E-9210-2A90779583BD}" type="presOf" srcId="{1648B610-CBC6-4BF1-A523-948184765716}" destId="{19353BBE-5961-47B5-95BB-746491DD52BC}" srcOrd="0" destOrd="0" presId="urn:microsoft.com/office/officeart/2005/8/layout/vList5"/>
    <dgm:cxn modelId="{3377F701-B40C-4B4B-920A-30F4BB072DBE}" type="presOf" srcId="{82EF3F83-00E8-4C45-95E9-1162817133AF}" destId="{71CB880F-AF17-4CD1-9198-8A92E345C76B}" srcOrd="0" destOrd="0" presId="urn:microsoft.com/office/officeart/2005/8/layout/vList5"/>
    <dgm:cxn modelId="{C0641B94-3CC6-4067-BAC6-971BF38054FC}" type="presOf" srcId="{CE5C6D75-2783-40B5-B4E6-6BE87986D141}" destId="{91B54675-99F4-474C-9466-1123DA01B5F8}" srcOrd="0" destOrd="0" presId="urn:microsoft.com/office/officeart/2005/8/layout/vList5"/>
    <dgm:cxn modelId="{D6D8B695-AE67-445C-964C-6BF3EE5C7987}" type="presOf" srcId="{56D32A85-7408-4EBF-A1B9-EAE058BC8BE8}" destId="{71CB880F-AF17-4CD1-9198-8A92E345C76B}" srcOrd="0" destOrd="1" presId="urn:microsoft.com/office/officeart/2005/8/layout/vList5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3E41961B-AB0C-4D3D-A897-5110F2300539}" type="presParOf" srcId="{19353BBE-5961-47B5-95BB-746491DD52BC}" destId="{66EA34D7-AF39-4C5D-9977-451E60EB354D}" srcOrd="0" destOrd="0" presId="urn:microsoft.com/office/officeart/2005/8/layout/vList5"/>
    <dgm:cxn modelId="{EF298C20-0C72-4CA5-B548-DB599BE1300F}" type="presParOf" srcId="{66EA34D7-AF39-4C5D-9977-451E60EB354D}" destId="{91B54675-99F4-474C-9466-1123DA01B5F8}" srcOrd="0" destOrd="0" presId="urn:microsoft.com/office/officeart/2005/8/layout/vList5"/>
    <dgm:cxn modelId="{319C115E-9ACA-46FA-B273-A6BFEC963409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48B610-CBC6-4BF1-A523-94818476571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5C6D75-2783-40B5-B4E6-6BE87986D141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ru-RU" dirty="0" smtClean="0"/>
            <a:t>ЗА  СЧЕТ ГРАНТОВЫХ СРЕДСТВ ПРИОБРЕТЕНЫ:</a:t>
          </a:r>
          <a:endParaRPr lang="ru-RU" dirty="0"/>
        </a:p>
      </dgm:t>
    </dgm:pt>
    <dgm:pt modelId="{898D046C-B678-4468-B150-E0B47D7D5AAA}" type="parTrans" cxnId="{0065DE6D-6575-4413-B65E-DEC1A89408BA}">
      <dgm:prSet/>
      <dgm:spPr/>
      <dgm:t>
        <a:bodyPr/>
        <a:lstStyle/>
        <a:p>
          <a:endParaRPr lang="ru-RU"/>
        </a:p>
      </dgm:t>
    </dgm:pt>
    <dgm:pt modelId="{30E2AEBF-E406-48D1-BDDF-B9F1BF67D101}" type="sibTrans" cxnId="{0065DE6D-6575-4413-B65E-DEC1A89408BA}">
      <dgm:prSet/>
      <dgm:spPr/>
      <dgm:t>
        <a:bodyPr/>
        <a:lstStyle/>
        <a:p>
          <a:endParaRPr lang="ru-RU"/>
        </a:p>
      </dgm:t>
    </dgm:pt>
    <dgm:pt modelId="{82EF3F83-00E8-4C45-95E9-1162817133AF}">
      <dgm:prSet/>
      <dgm:spPr>
        <a:solidFill>
          <a:schemeClr val="bg2">
            <a:alpha val="90000"/>
          </a:schemeClr>
        </a:solidFill>
      </dgm:spPr>
      <dgm:t>
        <a:bodyPr/>
        <a:lstStyle/>
        <a:p>
          <a:pPr rtl="0"/>
          <a:r>
            <a:rPr lang="ru-RU" b="1" u="sng" smtClean="0">
              <a:solidFill>
                <a:schemeClr val="tx2">
                  <a:lumMod val="60000"/>
                  <a:lumOff val="40000"/>
                </a:schemeClr>
              </a:solidFill>
            </a:rPr>
            <a:t>Переносной экран для видеопроектора</a:t>
          </a:r>
          <a:endParaRPr lang="ru-RU" b="1" u="sng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D8364A5A-E864-4F5E-99F7-986012B84EBA}" type="parTrans" cxnId="{9B697290-1564-4A1D-B41E-495F421E21A8}">
      <dgm:prSet/>
      <dgm:spPr/>
      <dgm:t>
        <a:bodyPr/>
        <a:lstStyle/>
        <a:p>
          <a:endParaRPr lang="ru-RU"/>
        </a:p>
      </dgm:t>
    </dgm:pt>
    <dgm:pt modelId="{DC21AD09-FF50-4A58-B767-D57FA3A62398}" type="sibTrans" cxnId="{9B697290-1564-4A1D-B41E-495F421E21A8}">
      <dgm:prSet/>
      <dgm:spPr/>
      <dgm:t>
        <a:bodyPr/>
        <a:lstStyle/>
        <a:p>
          <a:endParaRPr lang="ru-RU"/>
        </a:p>
      </dgm:t>
    </dgm:pt>
    <dgm:pt modelId="{67984496-F024-4155-A47C-5A33BAEBBD50}">
      <dgm:prSet/>
      <dgm:spPr/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Приобретен переносной экран для видеопроектора для</a:t>
          </a:r>
        </a:p>
      </dgm:t>
    </dgm:pt>
    <dgm:pt modelId="{7D5CBCEC-6A07-46AC-B5A7-BD37C968EBD0}" type="parTrans" cxnId="{5FD40871-BDB2-4C77-86A0-C779CB04CF81}">
      <dgm:prSet/>
      <dgm:spPr/>
      <dgm:t>
        <a:bodyPr/>
        <a:lstStyle/>
        <a:p>
          <a:endParaRPr lang="ru-RU"/>
        </a:p>
      </dgm:t>
    </dgm:pt>
    <dgm:pt modelId="{960B0035-F34E-4973-830F-DE08694F8557}" type="sibTrans" cxnId="{5FD40871-BDB2-4C77-86A0-C779CB04CF81}">
      <dgm:prSet/>
      <dgm:spPr/>
      <dgm:t>
        <a:bodyPr/>
        <a:lstStyle/>
        <a:p>
          <a:endParaRPr lang="ru-RU"/>
        </a:p>
      </dgm:t>
    </dgm:pt>
    <dgm:pt modelId="{4177AC10-A485-4620-BFF5-CFE5B7F1C9CF}">
      <dgm:prSet/>
      <dgm:spPr/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демонстрации презентаций и виртуальных экскурсий</a:t>
          </a:r>
        </a:p>
      </dgm:t>
    </dgm:pt>
    <dgm:pt modelId="{B9CA4053-8372-43A2-84F7-FC7135474701}" type="parTrans" cxnId="{3BC8D3D9-B52E-44B4-A7CE-98E75A93119F}">
      <dgm:prSet/>
      <dgm:spPr/>
      <dgm:t>
        <a:bodyPr/>
        <a:lstStyle/>
        <a:p>
          <a:endParaRPr lang="ru-RU"/>
        </a:p>
      </dgm:t>
    </dgm:pt>
    <dgm:pt modelId="{DBB39B15-ECA4-4FB8-BA9C-94CD7852A7CC}" type="sibTrans" cxnId="{3BC8D3D9-B52E-44B4-A7CE-98E75A93119F}">
      <dgm:prSet/>
      <dgm:spPr/>
      <dgm:t>
        <a:bodyPr/>
        <a:lstStyle/>
        <a:p>
          <a:endParaRPr lang="ru-RU"/>
        </a:p>
      </dgm:t>
    </dgm:pt>
    <dgm:pt modelId="{19353BBE-5961-47B5-95BB-746491DD52BC}" type="pres">
      <dgm:prSet presAssocID="{1648B610-CBC6-4BF1-A523-9481847657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EA34D7-AF39-4C5D-9977-451E60EB354D}" type="pres">
      <dgm:prSet presAssocID="{CE5C6D75-2783-40B5-B4E6-6BE87986D141}" presName="linNode" presStyleCnt="0"/>
      <dgm:spPr/>
    </dgm:pt>
    <dgm:pt modelId="{91B54675-99F4-474C-9466-1123DA01B5F8}" type="pres">
      <dgm:prSet presAssocID="{CE5C6D75-2783-40B5-B4E6-6BE87986D141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CB880F-AF17-4CD1-9198-8A92E345C76B}" type="pres">
      <dgm:prSet presAssocID="{CE5C6D75-2783-40B5-B4E6-6BE87986D141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6F616-8AF0-4666-8ED4-AE26A789B802}" type="presOf" srcId="{4177AC10-A485-4620-BFF5-CFE5B7F1C9CF}" destId="{71CB880F-AF17-4CD1-9198-8A92E345C76B}" srcOrd="0" destOrd="2" presId="urn:microsoft.com/office/officeart/2005/8/layout/vList5"/>
    <dgm:cxn modelId="{97DD912A-0052-434C-A36C-04A492D6DF41}" type="presOf" srcId="{67984496-F024-4155-A47C-5A33BAEBBD50}" destId="{71CB880F-AF17-4CD1-9198-8A92E345C76B}" srcOrd="0" destOrd="1" presId="urn:microsoft.com/office/officeart/2005/8/layout/vList5"/>
    <dgm:cxn modelId="{D8117CC8-7CAA-4B13-944F-1938AAD66A50}" type="presOf" srcId="{1648B610-CBC6-4BF1-A523-948184765716}" destId="{19353BBE-5961-47B5-95BB-746491DD52BC}" srcOrd="0" destOrd="0" presId="urn:microsoft.com/office/officeart/2005/8/layout/vList5"/>
    <dgm:cxn modelId="{3BC8D3D9-B52E-44B4-A7CE-98E75A93119F}" srcId="{CE5C6D75-2783-40B5-B4E6-6BE87986D141}" destId="{4177AC10-A485-4620-BFF5-CFE5B7F1C9CF}" srcOrd="2" destOrd="0" parTransId="{B9CA4053-8372-43A2-84F7-FC7135474701}" sibTransId="{DBB39B15-ECA4-4FB8-BA9C-94CD7852A7CC}"/>
    <dgm:cxn modelId="{89991BBE-1FFB-4370-834A-2E4C91A5D0EB}" type="presOf" srcId="{CE5C6D75-2783-40B5-B4E6-6BE87986D141}" destId="{91B54675-99F4-474C-9466-1123DA01B5F8}" srcOrd="0" destOrd="0" presId="urn:microsoft.com/office/officeart/2005/8/layout/vList5"/>
    <dgm:cxn modelId="{0987758F-B3CC-46FD-89FC-FA03959FCFAE}" type="presOf" srcId="{82EF3F83-00E8-4C45-95E9-1162817133AF}" destId="{71CB880F-AF17-4CD1-9198-8A92E345C76B}" srcOrd="0" destOrd="0" presId="urn:microsoft.com/office/officeart/2005/8/layout/vList5"/>
    <dgm:cxn modelId="{0065DE6D-6575-4413-B65E-DEC1A89408BA}" srcId="{1648B610-CBC6-4BF1-A523-948184765716}" destId="{CE5C6D75-2783-40B5-B4E6-6BE87986D141}" srcOrd="0" destOrd="0" parTransId="{898D046C-B678-4468-B150-E0B47D7D5AAA}" sibTransId="{30E2AEBF-E406-48D1-BDDF-B9F1BF67D101}"/>
    <dgm:cxn modelId="{9B697290-1564-4A1D-B41E-495F421E21A8}" srcId="{CE5C6D75-2783-40B5-B4E6-6BE87986D141}" destId="{82EF3F83-00E8-4C45-95E9-1162817133AF}" srcOrd="0" destOrd="0" parTransId="{D8364A5A-E864-4F5E-99F7-986012B84EBA}" sibTransId="{DC21AD09-FF50-4A58-B767-D57FA3A62398}"/>
    <dgm:cxn modelId="{5FD40871-BDB2-4C77-86A0-C779CB04CF81}" srcId="{CE5C6D75-2783-40B5-B4E6-6BE87986D141}" destId="{67984496-F024-4155-A47C-5A33BAEBBD50}" srcOrd="1" destOrd="0" parTransId="{7D5CBCEC-6A07-46AC-B5A7-BD37C968EBD0}" sibTransId="{960B0035-F34E-4973-830F-DE08694F8557}"/>
    <dgm:cxn modelId="{DBAFC845-6247-4E1B-B922-4DAEF577B388}" type="presParOf" srcId="{19353BBE-5961-47B5-95BB-746491DD52BC}" destId="{66EA34D7-AF39-4C5D-9977-451E60EB354D}" srcOrd="0" destOrd="0" presId="urn:microsoft.com/office/officeart/2005/8/layout/vList5"/>
    <dgm:cxn modelId="{AC7DD642-5989-4AAA-9CE4-6E671BC43E85}" type="presParOf" srcId="{66EA34D7-AF39-4C5D-9977-451E60EB354D}" destId="{91B54675-99F4-474C-9466-1123DA01B5F8}" srcOrd="0" destOrd="0" presId="urn:microsoft.com/office/officeart/2005/8/layout/vList5"/>
    <dgm:cxn modelId="{CFDFD07F-4908-4B7D-BB99-BF0B1D7DD63B}" type="presParOf" srcId="{66EA34D7-AF39-4C5D-9977-451E60EB354D}" destId="{71CB880F-AF17-4CD1-9198-8A92E345C7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b="1" u="sng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Очки виртуальной реальности HTC </a:t>
          </a:r>
          <a:r>
            <a:rPr lang="ru-RU" sz="3900" b="1" u="sng" kern="1200" dirty="0" err="1" smtClean="0">
              <a:solidFill>
                <a:schemeClr val="tx2">
                  <a:lumMod val="60000"/>
                  <a:lumOff val="40000"/>
                </a:schemeClr>
              </a:solidFill>
            </a:rPr>
            <a:t>Vive</a:t>
          </a:r>
          <a:endParaRPr lang="ru-RU" sz="3900" b="1" u="sng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b="1" kern="1200" dirty="0" smtClean="0"/>
            <a:t>Для организации виртуальных экскурсий и стабильной</a:t>
          </a:r>
          <a:endParaRPr lang="ru-RU" sz="3900" b="1" kern="1200" dirty="0"/>
        </a:p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b="1" kern="1200" dirty="0" smtClean="0"/>
            <a:t>работы приложения </a:t>
          </a:r>
          <a:r>
            <a:rPr lang="ru-RU" sz="3900" b="1" kern="1200" dirty="0" err="1" smtClean="0"/>
            <a:t>Google</a:t>
          </a:r>
          <a:r>
            <a:rPr lang="ru-RU" sz="3900" b="1" kern="1200" dirty="0" smtClean="0"/>
            <a:t> </a:t>
          </a:r>
          <a:r>
            <a:rPr lang="ru-RU" sz="3900" b="1" kern="1200" dirty="0" err="1" smtClean="0"/>
            <a:t>Earth</a:t>
          </a:r>
          <a:r>
            <a:rPr lang="ru-RU" sz="3900" b="1" kern="1200" dirty="0" smtClean="0"/>
            <a:t> VR</a:t>
          </a:r>
          <a:endParaRPr lang="ru-RU" sz="3900" b="1" kern="1200" dirty="0"/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  СЧЕТ ГРАНТОВЫХ СРЕДСТВ ПРИОБРЕТЕНЫ:</a:t>
          </a:r>
          <a:endParaRPr lang="ru-RU" sz="3200" kern="1200" dirty="0"/>
        </a:p>
      </dsp:txBody>
      <dsp:txXfrm>
        <a:off x="160694" y="160694"/>
        <a:ext cx="2970452" cy="6231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3400" b="1" u="sng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Ноутбук Acer Predator Helios 500</a:t>
          </a:r>
          <a:endParaRPr lang="ru-RU" sz="3400" b="1" u="sng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b="1" kern="1200" dirty="0" smtClean="0"/>
            <a:t>Для качественной организации виртуальных экскурсий и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b="1" kern="1200" dirty="0" smtClean="0"/>
            <a:t>стабильной работы очков виртуальной реальности</a:t>
          </a:r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b="1" kern="1200" dirty="0" smtClean="0"/>
            <a:t>работы приложения </a:t>
          </a:r>
          <a:r>
            <a:rPr lang="ru-RU" sz="3400" b="1" kern="1200" dirty="0" err="1" smtClean="0"/>
            <a:t>Google</a:t>
          </a:r>
          <a:r>
            <a:rPr lang="ru-RU" sz="3400" b="1" kern="1200" dirty="0" smtClean="0"/>
            <a:t> </a:t>
          </a:r>
          <a:r>
            <a:rPr lang="ru-RU" sz="3400" b="1" kern="1200" dirty="0" err="1" smtClean="0"/>
            <a:t>Earth</a:t>
          </a:r>
          <a:r>
            <a:rPr lang="ru-RU" sz="3400" b="1" kern="1200" dirty="0" smtClean="0"/>
            <a:t> VR</a:t>
          </a:r>
          <a:endParaRPr lang="ru-RU" sz="3400" b="1" kern="1200" dirty="0"/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ЗА  СЧЕТ ГРАНТОВЫХ СРЕДСТВ ПРИОБРЕТЕНЫ:</a:t>
          </a:r>
          <a:endParaRPr lang="ru-RU" sz="3200" kern="1200"/>
        </a:p>
      </dsp:txBody>
      <dsp:txXfrm>
        <a:off x="160694" y="160694"/>
        <a:ext cx="2970452" cy="6231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500" b="1" u="sng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Жилет волонтера с логотипом "Фонд президентских грантов"</a:t>
          </a:r>
          <a:endParaRPr lang="ru-RU" sz="3500" b="1" u="sng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500" b="1" u="none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rPr>
            <a:t>Для позиционирования на территории Краснотуранского</a:t>
          </a:r>
          <a:endParaRPr lang="ru-RU" sz="3500" b="1" u="sng" kern="1200" dirty="0" smtClean="0">
            <a:solidFill>
              <a:schemeClr val="tx2">
                <a:lumMod val="60000"/>
                <a:lumOff val="40000"/>
              </a:schemeClr>
            </a:solidFill>
            <a:latin typeface="+mn-lt"/>
            <a:cs typeface="Times New Roman" panose="02020603050405020304" pitchFamily="18" charset="0"/>
          </a:endParaRP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500" b="1" u="none" kern="1200" dirty="0" smtClean="0">
              <a:solidFill>
                <a:schemeClr val="tx2">
                  <a:lumMod val="60000"/>
                  <a:lumOff val="40000"/>
                </a:schemeClr>
              </a:solidFill>
              <a:latin typeface="+mn-lt"/>
            </a:rPr>
            <a:t>района Фонда президентских грантов и работы школы</a:t>
          </a:r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  СЧЕТ ГРАНТОВЫХ СРЕДСТВ ПРИОБРЕТЕНЫ:</a:t>
          </a:r>
          <a:endParaRPr lang="ru-RU" sz="3200" kern="1200" dirty="0"/>
        </a:p>
      </dsp:txBody>
      <dsp:txXfrm>
        <a:off x="160694" y="160694"/>
        <a:ext cx="2970452" cy="6231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marL="285750" lvl="1" indent="-285750" algn="l" defTabSz="1911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300" b="1" u="sng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Цветной принтер </a:t>
          </a:r>
          <a:r>
            <a:rPr lang="en-US" sz="4300" b="1" u="sng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EPSON L810</a:t>
          </a:r>
          <a:endParaRPr lang="ru-RU" sz="4300" b="1" u="sng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300" b="1" u="none" kern="1200" dirty="0" smtClean="0">
              <a:solidFill>
                <a:schemeClr val="tx1"/>
              </a:solidFill>
            </a:rPr>
            <a:t>Приобретен цветной принтер для выпуска издательской</a:t>
          </a:r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300" b="1" u="none" kern="1200" dirty="0" smtClean="0">
              <a:solidFill>
                <a:schemeClr val="tx1"/>
              </a:solidFill>
            </a:rPr>
            <a:t>печатной продукции</a:t>
          </a:r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  СЧЕТ ГРАНТОВЫХ СРЕДСТВ ПРИОБРЕТЕНЫ:</a:t>
          </a:r>
          <a:endParaRPr lang="ru-RU" sz="3200" kern="1200" dirty="0"/>
        </a:p>
      </dsp:txBody>
      <dsp:txXfrm>
        <a:off x="160694" y="160694"/>
        <a:ext cx="2970452" cy="6231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b="1" u="sng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Цифровой фотоаппарат </a:t>
          </a:r>
          <a:r>
            <a:rPr lang="en-US" sz="3900" b="1" u="sng" kern="1200" dirty="0" smtClean="0">
              <a:solidFill>
                <a:schemeClr val="tx2">
                  <a:lumMod val="60000"/>
                  <a:lumOff val="40000"/>
                </a:schemeClr>
              </a:solidFill>
            </a:rPr>
            <a:t>Canon EOS 250D Kit</a:t>
          </a:r>
          <a:endParaRPr lang="ru-RU" sz="3900" b="1" u="sng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b="1" u="none" kern="1200" dirty="0" smtClean="0">
              <a:solidFill>
                <a:schemeClr val="tx1"/>
              </a:solidFill>
            </a:rPr>
            <a:t>Приобретен цифровой фотоаппарат для фото и видео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900" b="1" u="none" kern="1200" dirty="0" smtClean="0">
              <a:solidFill>
                <a:schemeClr val="tx1"/>
              </a:solidFill>
            </a:rPr>
            <a:t>фиксации мероприятий проекта</a:t>
          </a:r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  СЧЕТ ГРАНТОВЫХ СРЕДСТВ ПРИОБРЕТЕНЫ:</a:t>
          </a:r>
          <a:endParaRPr lang="ru-RU" sz="3200" kern="1200" dirty="0"/>
        </a:p>
      </dsp:txBody>
      <dsp:txXfrm>
        <a:off x="160694" y="160694"/>
        <a:ext cx="2970452" cy="6231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b="1" u="sng" kern="1200" smtClean="0">
              <a:solidFill>
                <a:schemeClr val="tx2">
                  <a:lumMod val="60000"/>
                  <a:lumOff val="40000"/>
                </a:schemeClr>
              </a:solidFill>
            </a:rPr>
            <a:t>Видеопроектор мультимедийный </a:t>
          </a:r>
          <a:r>
            <a:rPr lang="en-US" sz="3400" b="1" u="sng" kern="1200" smtClean="0">
              <a:solidFill>
                <a:schemeClr val="tx2">
                  <a:lumMod val="60000"/>
                  <a:lumOff val="40000"/>
                </a:schemeClr>
              </a:solidFill>
            </a:rPr>
            <a:t>Acer</a:t>
          </a:r>
          <a:endParaRPr lang="ru-RU" sz="3400" b="1" u="sng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b="1" u="sng" kern="1200" dirty="0" smtClean="0">
              <a:solidFill>
                <a:schemeClr val="tx1"/>
              </a:solidFill>
            </a:rPr>
            <a:t>Приобретен видеопроектор для проецирования презентаций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400" b="1" u="sng" kern="1200" dirty="0" smtClean="0">
              <a:solidFill>
                <a:schemeClr val="tx1"/>
              </a:solidFill>
            </a:rPr>
            <a:t>и виртуальных экскурсий для больших групп </a:t>
          </a:r>
          <a:r>
            <a:rPr lang="ru-RU" sz="3400" b="1" u="sng" kern="1200" dirty="0" err="1" smtClean="0">
              <a:solidFill>
                <a:schemeClr val="tx1"/>
              </a:solidFill>
            </a:rPr>
            <a:t>благополучателей</a:t>
          </a:r>
          <a:r>
            <a:rPr lang="ru-RU" sz="3400" b="1" u="sng" kern="1200" dirty="0" smtClean="0">
              <a:solidFill>
                <a:schemeClr val="tx1"/>
              </a:solidFill>
            </a:rPr>
            <a:t> проекта</a:t>
          </a:r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  СЧЕТ ГРАНТОВЫХ СРЕДСТВ ПРИОБРЕТЕНЫ:</a:t>
          </a:r>
          <a:endParaRPr lang="ru-RU" sz="3200" kern="1200" dirty="0"/>
        </a:p>
      </dsp:txBody>
      <dsp:txXfrm>
        <a:off x="160694" y="160694"/>
        <a:ext cx="2970452" cy="62313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B880F-AF17-4CD1-9198-8A92E345C76B}">
      <dsp:nvSpPr>
        <dsp:cNvPr id="0" name=""/>
        <dsp:cNvSpPr/>
      </dsp:nvSpPr>
      <dsp:spPr>
        <a:xfrm rot="5400000">
          <a:off x="3596828" y="350283"/>
          <a:ext cx="5242182" cy="5852160"/>
        </a:xfrm>
        <a:prstGeom prst="round2Same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285750" lvl="1" indent="-285750" algn="l" defTabSz="1689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u="sng" kern="1200" smtClean="0">
              <a:solidFill>
                <a:schemeClr val="tx2">
                  <a:lumMod val="60000"/>
                  <a:lumOff val="40000"/>
                </a:schemeClr>
              </a:solidFill>
            </a:rPr>
            <a:t>Переносной экран для видеопроектора</a:t>
          </a:r>
          <a:endParaRPr lang="ru-RU" sz="3800" b="1" u="sng" kern="1200" dirty="0">
            <a:solidFill>
              <a:schemeClr val="tx2">
                <a:lumMod val="60000"/>
                <a:lumOff val="40000"/>
              </a:schemeClr>
            </a:solidFill>
          </a:endParaRP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u="sng" kern="1200" dirty="0" smtClean="0">
              <a:solidFill>
                <a:schemeClr val="tx1"/>
              </a:solidFill>
            </a:rPr>
            <a:t>Приобретен переносной экран для видеопроектора для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800" b="1" u="sng" kern="1200" dirty="0" smtClean="0">
              <a:solidFill>
                <a:schemeClr val="tx1"/>
              </a:solidFill>
            </a:rPr>
            <a:t>демонстрации презентаций и виртуальных экскурсий</a:t>
          </a:r>
        </a:p>
      </dsp:txBody>
      <dsp:txXfrm rot="-5400000">
        <a:off x="3291839" y="911174"/>
        <a:ext cx="5596258" cy="4730378"/>
      </dsp:txXfrm>
    </dsp:sp>
    <dsp:sp modelId="{91B54675-99F4-474C-9466-1123DA01B5F8}">
      <dsp:nvSpPr>
        <dsp:cNvPr id="0" name=""/>
        <dsp:cNvSpPr/>
      </dsp:nvSpPr>
      <dsp:spPr>
        <a:xfrm>
          <a:off x="0" y="0"/>
          <a:ext cx="3291840" cy="655272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ЗА  СЧЕТ ГРАНТОВЫХ СРЕДСТВ ПРИОБРЕТЕНЫ:</a:t>
          </a:r>
          <a:endParaRPr lang="ru-RU" sz="3200" kern="1200" dirty="0"/>
        </a:p>
      </dsp:txBody>
      <dsp:txXfrm>
        <a:off x="160694" y="160694"/>
        <a:ext cx="2970452" cy="6231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7;&#1088;&#1077;&#1079;&#1080;&#1076;&#1077;&#1085;&#1090;&#1089;&#1082;&#1080;&#1077;&#1075;&#1088;&#1072;&#1085;&#1090;&#1099;.&#1088;&#1092;/" TargetMode="External"/><Relationship Id="rId2" Type="http://schemas.openxmlformats.org/officeDocument/2006/relationships/hyperlink" Target="https://yandex.ru/search/?lr=100998&amp;clid=2255760-386&amp;win=301&amp;msid=1627968204.01759.85771.323327&amp;text=%D0%98%D0%BB%D1%8C%D1%8F%20%D0%92%D0%BB%D0%B0%D0%B4%D0%B8%D0%BC%D0%B8%D1%80%D0%BE%D0%B2%D0%B8%D1%87%20%D0%A7%D1%83%D0%BA%D0%B0%D0%BB%D0%B8%D0%BD&amp;noreask=1&amp;ento=0oCgpydXc3NzgyODQ3GAJCJdCz0YDQsNC90YIg0L_RgNC10LfQuNC00LXQvdGC0YHQutC40LnNN3P9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1296143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Мобильный </a:t>
            </a: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клуб </a:t>
            </a:r>
            <a:b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«Отдых </a:t>
            </a: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без границ</a:t>
            </a:r>
            <a:r>
              <a:rPr lang="ru-RU" sz="3600" b="1" dirty="0">
                <a:solidFill>
                  <a:srgbClr val="FF0000"/>
                </a:solidFill>
              </a:rPr>
              <a:t>»</a:t>
            </a:r>
            <a:r>
              <a:rPr lang="ru-RU" sz="3600" b="1" dirty="0">
                <a:solidFill>
                  <a:srgbClr val="00B050"/>
                </a:solidFill>
              </a:rPr>
              <a:t/>
            </a:r>
            <a:br>
              <a:rPr lang="ru-RU" sz="3600" b="1" dirty="0">
                <a:solidFill>
                  <a:srgbClr val="00B050"/>
                </a:solidFill>
              </a:rPr>
            </a:b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144000" cy="5328592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ВИРТУАЛЬНЫЙ ТУРИЗМ – МИР БЕЗ ГРАНИЦ</a:t>
            </a:r>
            <a:r>
              <a:rPr lang="ru-RU" sz="5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</a:rPr>
              <a:t> </a:t>
            </a:r>
            <a:endParaRPr lang="ru-RU" sz="5100" b="1" dirty="0" smtClean="0">
              <a:solidFill>
                <a:schemeClr val="tx2">
                  <a:lumMod val="60000"/>
                  <a:lumOff val="40000"/>
                </a:schemeClr>
              </a:solidFill>
              <a:latin typeface="Helvetica Neue"/>
            </a:endParaRPr>
          </a:p>
          <a:p>
            <a:endParaRPr lang="ru-RU" sz="8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15" y="38875"/>
            <a:ext cx="3488465" cy="180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710"/>
            <a:ext cx="3131840" cy="32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32710"/>
            <a:ext cx="2699792" cy="32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432710"/>
            <a:ext cx="2501648" cy="32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0422b9270889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6075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8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u="sng" dirty="0" smtClean="0"/>
              <a:t>РУКОВОДИТЕЛЬ ПРОЕКТА:</a:t>
            </a:r>
            <a:br>
              <a:rPr lang="ru-RU" u="sng" dirty="0" smtClean="0"/>
            </a:br>
            <a:r>
              <a:rPr lang="ru-RU" b="1" dirty="0" smtClean="0"/>
              <a:t>МАКАРОВ РОМАН ВАДИМОВИЧ,</a:t>
            </a:r>
            <a:br>
              <a:rPr lang="ru-RU" b="1" dirty="0" smtClean="0"/>
            </a:br>
            <a:r>
              <a:rPr lang="ru-RU" dirty="0" smtClean="0"/>
              <a:t>специалист по социальной работе</a:t>
            </a:r>
            <a:br>
              <a:rPr lang="ru-RU" dirty="0" smtClean="0"/>
            </a:br>
            <a:r>
              <a:rPr lang="ru-RU" dirty="0" smtClean="0"/>
              <a:t>КГБУ СО «КЦСОН «КРАСНОТУРАНСКИЙ»</a:t>
            </a:r>
            <a:br>
              <a:rPr lang="ru-RU" dirty="0" smtClean="0"/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Должность руководителя проекта в организации-заявителе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ru-RU" b="1" dirty="0" smtClean="0">
                <a:solidFill>
                  <a:srgbClr val="FF0000"/>
                </a:solidFill>
              </a:rPr>
              <a:t> доброволец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9622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35" y="62539"/>
            <a:ext cx="3488465" cy="180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53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  <a:solidFill>
            <a:srgbClr val="FFC000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студентом я занимался волонтерской деятельность, потому что это близко мне, это то, без чего я не представляю свою жизнь. Во "взрослой" жизни не бросил это занятие: работал руководителем муниципального штаба флагманской программы "Волонтеры Победы", организовывал работу Школы добровольцев в Краснотуранском районе и просто никогда не проходил мимо чужой беды, хотя совсем не ждал одобрения и поощрения. Рядом со мной такие же ребята, готовые делиться своим теплом с другими, инициативные, молодые, полные сил и энергии. Уже 5 месяцев работаю в муниципальном бюджетном учреждении "Комплексный центр социального обслуживания населения Краснотуранского района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b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социальной сфере? Наверное, для того, чтобы каждый день делать наш мир чуть-чуть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добрее…»</a:t>
            </a:r>
            <a: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В. Макаров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1337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ПРОЕКТА: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/>
              <a:t/>
            </a:r>
            <a:br>
              <a:rPr lang="ru-RU" u="sng" dirty="0"/>
            </a:br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1.Прохорова С.А</a:t>
            </a:r>
            <a:r>
              <a:rPr lang="ru-RU" sz="4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обеспечению психологического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2.Клеменкова Т.В.</a:t>
            </a:r>
            <a:r>
              <a:rPr lang="ru-RU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техническому сопровождению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3.МакаровВ.И.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связям с общественностью</a:t>
            </a:r>
            <a:endParaRPr lang="ru-RU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6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РЕЗУЛЬТАТЫ:</a:t>
            </a:r>
            <a:br>
              <a:rPr 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мобильного клуба виртуального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туризма.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азнообразие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досуга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пожилых людей и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инвалидов. </a:t>
            </a:r>
            <a:b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Создание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волонтеров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«Рука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помощи».</a:t>
            </a:r>
            <a:b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асширение 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грантовой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истории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МООВ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b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партнеров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МООВ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 района.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875"/>
            <a:ext cx="2483768" cy="1185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2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4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noFill/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</a:t>
            </a:r>
            <a:endParaRPr lang="ru-RU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514350" indent="-514350" algn="just">
              <a:buAutoNum type="arabicPeriod"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выездов мобильного клуба виртуального туризма с обновленными программами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организаций-партнеров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Заявленная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услуга станет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направлением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социально-реабилитационного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для граждан пожилого возраста и инвалидов «КГБУ СО «КЦСОН «КРАСНОТУРАНСКИЙ» (ранее – МБУ КЦСОН Краснотуранского района)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9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04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68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НАЧАЛАСЬ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оборудование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808312" cy="145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91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36724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6"/>
            <a:ext cx="22764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858000"/>
          </a:xfrm>
          <a:noFill/>
          <a:ln w="28575"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ФОНД ПРЕЗИДЕНТСКИХ ГРАНТОВ</a:t>
            </a:r>
            <a:r>
              <a:rPr lang="ru-RU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Фонд президентских </a:t>
            </a:r>
            <a:r>
              <a:rPr lang="ru-RU" sz="2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грантов -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оссийская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некоммерческая организация, являющаяся единым оператором грантов Президента Российской Федерации, предоставляемых на развитие гражданского общества. Действует с 3 апреля 2017 года. Является одним из институтов развития некоммерческого сектора экономики России. Фонд президентских грантов находится в Москве и имеет два представительства: в Саратове и в Новосибирске.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</a:rPr>
              <a:t>Дата основания: 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3 апреля 2017 г.</a:t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</a:rPr>
              <a:t>Ключевая фигура: </a:t>
            </a:r>
            <a:r>
              <a:rPr lang="ru-RU" sz="2700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Илья Владимирович </a:t>
            </a:r>
            <a:r>
              <a:rPr lang="ru-RU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Чукалин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</a:rPr>
              <a:t>Сайт: </a:t>
            </a:r>
            <a:r>
              <a:rPr lang="ru-RU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президентскиегранты.рф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89" y="38875"/>
            <a:ext cx="2792991" cy="1445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7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586178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22764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6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797319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136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654961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0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231547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5" y="4581128"/>
            <a:ext cx="22764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01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937785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67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4193587"/>
              </p:ext>
            </p:extLst>
          </p:nvPr>
        </p:nvGraphicFramePr>
        <p:xfrm>
          <a:off x="0" y="188640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567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НАЧИНАЛАСЬ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2.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Составлены списки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возможных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проекта, проживающих во всех селах Краснотуранского района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пенсионного возраста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имеющих инвалидность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18751"/>
            <a:ext cx="201622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37358"/>
            <a:ext cx="2214882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65358"/>
            <a:ext cx="2064000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875"/>
            <a:ext cx="2808312" cy="145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69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НАЧИНАЛАСЬ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3.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расширенном заседании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МООВ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 района</a:t>
            </a:r>
          </a:p>
        </p:txBody>
      </p:sp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2" y="25717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875"/>
            <a:ext cx="2808312" cy="145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273630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63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НАЧИЛАСЬ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4.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волонтеров.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«Пенталгин долголетия»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Добровольцы прошли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бучение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волонтеров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«Пенталгин долголетия»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8" y="134576"/>
            <a:ext cx="3076870" cy="156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24" y="1700808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0" y="1899076"/>
            <a:ext cx="22764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286" y="1484784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595" y="123079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789039"/>
            <a:ext cx="3912369" cy="293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10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ДЕЛАЛИ ДАЛЬШЕ ДЛЯ 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 ПРОЕКТА?</a:t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5.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Разработали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 по курсу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«Виртуальные экскурсии,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эффективно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с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пожилыми людьми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38" y="134576"/>
            <a:ext cx="2716830" cy="1566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3" y="2676460"/>
            <a:ext cx="4105970" cy="307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01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СОЦИАЛЬНЫЙ ПРОЕКТ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«МОБИЛЬНЫЙ КЛУБ ВИРТУАЛЬНОГО ТУРИЗМА ДЛЯ ГРАЖДАН ПОЖИЛОГО ВОЗРАСТА И ИНВАЛИДОВ «ОТДЫХ БЕЗ ГРАНИЦ»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89" y="38875"/>
            <a:ext cx="2792991" cy="1445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71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6.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респондентов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предпочтений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тематики виртуальных экскурсий</a:t>
            </a:r>
          </a:p>
        </p:txBody>
      </p:sp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7937"/>
            <a:ext cx="2448272" cy="1229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38" y="4472947"/>
            <a:ext cx="3096344" cy="20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83" y="4472948"/>
            <a:ext cx="2988332" cy="210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5" y="4472947"/>
            <a:ext cx="2718048" cy="20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60337"/>
            <a:ext cx="3327921" cy="211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20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7.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размещение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 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Скриншоты публикаций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проекте, размещенной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Краснотуранского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и МБУ КЦСОН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Краснотуранского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сети на странице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организации-партнера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83" y="160337"/>
            <a:ext cx="2509597" cy="1324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1" y="704842"/>
            <a:ext cx="3007490" cy="20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64" y="1736998"/>
            <a:ext cx="2781233" cy="270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65" y="377749"/>
            <a:ext cx="2822455" cy="27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2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6850063"/>
          </a:xfr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8.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 волонтеров-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экскурсоводов проводить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виртуальные экскурсии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https://xn--80afcdbalict6afooklqi5o.xn--p1ai/File/Download?fileName=dc3308c053954cd0848af60174e6c5e9.JPG&amp;loadOnPage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xn--80afcdbalict6afooklqi5o.xn--p1ai/File/Download?fileName=edbdb668e21a42608ec8e865da5eb918.jpg&amp;loadOnPage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7937"/>
            <a:ext cx="2448272" cy="1229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7003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" y="312738"/>
            <a:ext cx="2935382" cy="23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https://xn--80afcdbalict6afooklqi5o.xn--p1ai/File/Download?fileName=eadce78f4ab9407eb2f49aa978968729.JPG&amp;loadOnPage=Tru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xn--80afcdbalict6afooklqi5o.xn--p1ai/File/Download?fileName=eadce78f4ab9407eb2f49aa978968729.JPG&amp;loadOnPage=Tru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96" y="382644"/>
            <a:ext cx="3218690" cy="225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22953"/>
            <a:ext cx="3672408" cy="241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40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AF9D7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ПРОДОЛЖАЛАСЬ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график и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карту-схему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поездок в 23 села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 района.</a:t>
            </a:r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график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дому для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маломобильных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740371"/>
              </p:ext>
            </p:extLst>
          </p:nvPr>
        </p:nvGraphicFramePr>
        <p:xfrm>
          <a:off x="4716016" y="1268761"/>
          <a:ext cx="4427984" cy="5472602"/>
        </p:xfrm>
        <a:graphic>
          <a:graphicData uri="http://schemas.openxmlformats.org/drawingml/2006/table">
            <a:tbl>
              <a:tblPr firstRow="1" firstCol="1" bandRow="1"/>
              <a:tblGrid>
                <a:gridCol w="407785"/>
                <a:gridCol w="1462174"/>
                <a:gridCol w="2558025"/>
              </a:tblGrid>
              <a:tr h="267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населенного пункта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выезда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31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ЛЕБЯЖЕНСКИЙ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Лебяжье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01.04.2020-02.04.2020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7818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КРАСНОТУРАНСКИЙ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Краснотуранск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13371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ВОСТОЧЕНСКИЙ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Восточное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Саянск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63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Моисеевка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Николаевка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02.04.2020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450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ТУБИНСКИЙ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Тубинск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Новоивановка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03.04.2020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Теплый ключ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03.04.2020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29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Диссос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04.04.2020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Кедровое 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04.04.2020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Галактионово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04.04.2020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Джирим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04.04.2020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1450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КОРТУЗСКИЙ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Белоярск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05.04.2020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Уза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05.04.2020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Кортуз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05.04.2020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Белоярск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05.04.2020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Сарушка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05.04.2020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Кара-Беллык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50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НОВОСЫДИНСКИЙ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Новая Сыда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  <a:tr h="1450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БЕЛЛЫКСКИЙ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Беллык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450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САЛБИНСКИЙ СЕЛЬСКИЙ СОВЕТ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Салба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Алгаштык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06.04.2020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45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Александровка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06.04.2020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06" marR="36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0963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33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BFBD5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ПРОДОЛЖАЛАСЬ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2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площадки "Туризм в виртуальной реальности" с целью ознакомления с современными виртуальными технологиями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" y="2433907"/>
            <a:ext cx="2859043" cy="21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30" y="4697591"/>
            <a:ext cx="2947269" cy="21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39" y="2433906"/>
            <a:ext cx="3064249" cy="21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500"/>
            <a:ext cx="2883518" cy="216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21" y="4681499"/>
            <a:ext cx="3035808" cy="216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31" y="2433906"/>
            <a:ext cx="3024336" cy="22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11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ПРОДОЛЖАЛАСЬ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r>
              <a:rPr lang="ru-RU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3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фотовыставки "Краснотуранский район - район равных возможностей"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6742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79" y="1106742"/>
            <a:ext cx="2683749" cy="21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37" y="4365104"/>
            <a:ext cx="2936240" cy="220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1" y="4399766"/>
            <a:ext cx="2843808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2664296" cy="21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C:\Users\KCSON-User\Desktop\объявление выставки\20210730_0836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00" y="1117229"/>
            <a:ext cx="2850091" cy="213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ПРОДОЛЖАЛАСЬ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4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/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выездных и стационарных мероприятий проекта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22550"/>
            <a:ext cx="2699792" cy="302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094"/>
            <a:ext cx="3429730" cy="20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094"/>
            <a:ext cx="329539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CSON-User\Desktop\отчет по гранту\ФОТО ПСИХОЛОГ\IMG_20210722_1138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0918"/>
            <a:ext cx="267392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76" y="4357894"/>
            <a:ext cx="2835966" cy="212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11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1296143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Мобильный </a:t>
            </a: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клуб </a:t>
            </a:r>
            <a:b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«Отдых </a:t>
            </a: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без границ</a:t>
            </a:r>
            <a:r>
              <a:rPr lang="ru-RU" sz="3600" b="1" dirty="0">
                <a:solidFill>
                  <a:srgbClr val="FF0000"/>
                </a:solidFill>
              </a:rPr>
              <a:t>»</a:t>
            </a:r>
            <a:r>
              <a:rPr lang="ru-RU" sz="3600" b="1" dirty="0">
                <a:solidFill>
                  <a:srgbClr val="00B050"/>
                </a:solidFill>
              </a:rPr>
              <a:t/>
            </a:r>
            <a:br>
              <a:rPr lang="ru-RU" sz="3600" b="1" dirty="0">
                <a:solidFill>
                  <a:srgbClr val="00B050"/>
                </a:solidFill>
              </a:rPr>
            </a:b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144000" cy="5328592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ru-RU" sz="5100" b="1" dirty="0">
                <a:solidFill>
                  <a:srgbClr val="333333"/>
                </a:solidFill>
                <a:latin typeface="Helvetica Neue"/>
              </a:rPr>
              <a:t> </a:t>
            </a:r>
            <a:endParaRPr lang="ru-RU" sz="5100" b="1" dirty="0" smtClean="0">
              <a:solidFill>
                <a:srgbClr val="333333"/>
              </a:solidFill>
              <a:latin typeface="Helvetica Neue"/>
            </a:endParaRPr>
          </a:p>
          <a:p>
            <a:endParaRPr lang="ru-RU" sz="8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875"/>
            <a:ext cx="2808312" cy="145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KCSON-User\Downloads\IMG-20200902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888"/>
            <a:ext cx="2592288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KCSON-User\Desktop\БОГАЧЕВА\IMG_52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862"/>
            <a:ext cx="3452218" cy="257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9728"/>
            <a:ext cx="345221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http://xn----otbahcblp2ahg2c.xn--p1ai/wp-content/uploads/2020/11/scale_1200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18" y="1499862"/>
            <a:ext cx="2991989" cy="535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6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ПРОДОЛЖАЛАСЬ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5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/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просветительского маршрута мобильного клуба виртуального туризма "Отдых без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границ» в села Краснотуранского района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KCSON-User\Desktop\отчет по гранту\ФОТОДОКУМЕНТЫ\выезд с просветительской программ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" y="3708581"/>
            <a:ext cx="28384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KCSON-User\Desktop\отчет по гранту\ФОТОДОКУМЕНТЫ\Выезд с просветительской программой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08582"/>
            <a:ext cx="297475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KCSON-User\Desktop\отчет по гранту\ФОТОДОКУМЕНТЫ\Выезд с просветительской программой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44" y="3721835"/>
            <a:ext cx="3086856" cy="23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1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 5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/>
              <a:t>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просветительского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мобильного клуба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виртуального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 "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границ» в 18 сел Краснотуранского района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2051720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KCSON-User\Desktop\отчет по гранту\ФОТОДОКУМЕНТЫ\Выезд с просветительской программой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1944216" cy="27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KCSON-User\Desktop\отчет по гранту\ФОТОДОКУМЕНТЫ\Выезд с просветительской программой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98" y="1564183"/>
            <a:ext cx="2015970" cy="27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KCSON-User\Desktop\отчет по гранту\ФОТОДОКУМЕНТЫ\Выезд с просветительской программой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2160240" cy="27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KCSON-User\Desktop\отчет по гранту\инвалиды на дому\Просветительский маршрут мобильного клуб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80500"/>
            <a:ext cx="2016224" cy="27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KCSON-User\Desktop\отчет по гранту\инвалиды на дому\IMG_20210728_112631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29523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KCSON-User\Desktop\отчет по гранту\инвалиды на дому\IMG-c4756a212773e9bb8376e36eaf39963f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83" y="4509120"/>
            <a:ext cx="277218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Users\KCSON-User\Desktop\отчет по гранту\инвалиды на дому\Виртуальная экскурсия на дому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09120"/>
            <a:ext cx="2664296" cy="18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4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ОРГАНИЗАЦИЯ-ЗАЯВИТЕЛЬ ГРАНТА:</a:t>
            </a:r>
            <a:br>
              <a:rPr 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ОРГАНИЗАЦИЯ ВЕТЕРАНОВ - ПЕНСИОНЕРОВ ВОЙНЫ, ТРУДА, ВООРУЖЕННЫХ СИЛ И ПРАВООХРАНИТЕЛЬНЫХ ОРГАНОВ КРАСНОТУРАНСКОГО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Сокращенное </a:t>
            </a:r>
            <a:r>
              <a:rPr lang="ru-RU" sz="36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организации</a:t>
            </a:r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МООВ КРАСНОТУРАНСКОГО РАЙОНА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KCSON-User\Desktop\отчет по гранту\инвалиды на дому\IMG_20210728_1134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" y="116632"/>
            <a:ext cx="2990222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KCSON-User\Desktop\отчет по гранту\инвалиды на дому\IMG-c86d7c84681757551b75a9890c124e4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7" y="1844824"/>
            <a:ext cx="1716360" cy="22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KCSON-User\Desktop\отчет по гранту\инвалиды на дому\IMG-9977ae0f3fdabf647e9b90ac6bb8132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" y="4324256"/>
            <a:ext cx="1716360" cy="229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KCSON-User\Desktop\отчет по гранту\инвалиды на дому\Безъязыкова\Просветительский маршрут мобильного клуб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46" y="1871393"/>
            <a:ext cx="1800346" cy="23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KCSON-User\Desktop\отчет по гранту\инвалиды на дому\Безъязыкова\Просветительский маршрут мобильного клуба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20" y="1903502"/>
            <a:ext cx="1688268" cy="2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KCSON-User\Desktop\отчет по гранту\инвалиды на дому\Безъязыкова\Просветительский маршрут мобильного клуба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00" y="1903502"/>
            <a:ext cx="1770016" cy="22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KCSON-User\Desktop\отчет по гранту\инвалиды на дому\Безъязыкова\Просветительский маршрут мобильного клуба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19" y="1888015"/>
            <a:ext cx="1819041" cy="227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C:\Users\KCSON-User\Desktop\отчет по гранту\фото площадка ВИРТУАЛЬНЫЙ ТУРИЗМ В РЕАЛЬНОСТИ\IMG_52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05" y="160441"/>
            <a:ext cx="288381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C:\Users\KCSON-User\Desktop\отчет по гранту\фото площадка ВИРТУАЛЬНЫЙ ТУРИЗМ В РЕАЛЬНОСТИ\i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55" y="116632"/>
            <a:ext cx="3089645" cy="16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C:\Users\KCSON-User\Desktop\отчет по гранту\инвалиды на дому\IMG_20210728_1807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46" y="4324257"/>
            <a:ext cx="1800346" cy="23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C:\Users\KCSON-User\Desktop\отчет по гранту\инвалиды на дому\Просветительский маршрут мобильного клуба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24" y="4324256"/>
            <a:ext cx="1782860" cy="23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C:\Users\KCSON-User\Desktop\отчет по гранту\инвалиды на дому\IMG-45dcdccd37390801fc6a1c3b9fb67d1a-V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87" y="4324257"/>
            <a:ext cx="1705174" cy="23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C:\Users\KCSON-User\Desktop\отчет по гранту\инвалиды на дому\IMG-44bb92fa2d64ac4dcc3218621f83e55d-V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78" y="4324257"/>
            <a:ext cx="1729683" cy="23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04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496" y="-302011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KCSON-User\Desktop\отчет по гранту\инвалиды на дому\IMG-3222c58989cbb3603be4cc0c8e7b931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" y="188640"/>
            <a:ext cx="1835696" cy="30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31" y="160040"/>
            <a:ext cx="2053044" cy="305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 descr="C:\Users\KCSON-User\Desktop\отчет по гранту\ФОТО ПСИХОЛОГ\Психологическое сопровождение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02" y="3406737"/>
            <a:ext cx="2266689" cy="17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2700"/>
            <a:ext cx="2634300" cy="17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 descr="C:\Users\KCSON-User\Desktop\отчет по гранту\ФОТО ПСИХОЛОГ\IMG_20210722_1138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2645"/>
            <a:ext cx="2106234" cy="29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7957"/>
            <a:ext cx="2229581" cy="162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77" y="3406736"/>
            <a:ext cx="2550026" cy="170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4256"/>
            <a:ext cx="2358262" cy="301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10" y="4722700"/>
            <a:ext cx="2535704" cy="178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5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8FCD4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ПРОДОЛЖАЛАСЬ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ПРОЕКТА?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Готовили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размещали информацию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реализуемом проекте в СМИ, на официальных сайтах учреждений Краснотуранского района, а также на страницах социальных сетей учреждений Краснотуранского района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3"/>
            <a:ext cx="3024336" cy="217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3795"/>
            <a:ext cx="1555373" cy="324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63" y="3656299"/>
            <a:ext cx="345638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8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7E5DB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ЗАВЕРШАЮЩИЙ.</a:t>
            </a:r>
            <a:b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1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Выпустили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распространили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экземпляров печатной издательской продукции,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500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получили буклеты, листовки, афиши по темам экскурсий и с рекламой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проекта.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KCSON-User\Desktop\Новая папка\20210802_103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780"/>
            <a:ext cx="192021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2" y="4930668"/>
            <a:ext cx="2195736" cy="164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KCSON-User\Desktop\объявление выставки\приглашение-на-фотовыставку-сушку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239452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" y="4930865"/>
            <a:ext cx="1920213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97019"/>
            <a:ext cx="219573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17" y="4930865"/>
            <a:ext cx="2137338" cy="160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93" y="3224673"/>
            <a:ext cx="2086901" cy="156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4930865"/>
            <a:ext cx="2195736" cy="16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87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7E5DB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ЗАВЕРШАЮЩИЙ.</a:t>
            </a:r>
            <a:b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ПРОДОЛЖАЛИ:</a:t>
            </a:r>
            <a:b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1.ОСУЩЕСТВЛЯТЬ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СОПРОВОЖДЕНИЕ ВЫЕЗДНЫХ И СТАЦИОНАРНЫХ МЕРОПРИЯТИЙ ПРОЕКТА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ВЫЕЗЖАТЬ С  ПРОСВЕТИТЕЛЬСКИМ МАРШРУТОМ МОБИЛЬНОГО КЛУБА ВИРТУАЛЬНОГО ТУРИЗМА «ОТДЫХ БЕЗ ГРАНИЦ» В СЕЛА РАЙОНА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3.РАЗМЕЩАТЬ ИНФОРМАЦИЮ О РЕАЛИЗУЕМОМ ПРОЕКТЕ НА ОФИЦИАЛЬНЫХ САЙТАХ И СОЦИАЛЬНЫХ СЕТЯХ, В СМИ, НА СТРАНИЦАХ ПРОФЕССИОНАЛЬНЫХ ЖУРНАЛОВ И</a:t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91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7E5DB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ЗАВЕРШАЮЩИЙ.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Опубликовали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мобильном клубе виртуального туризма для граждан пожилого возраста и инвалидов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«Отдых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границ»: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информационно-аналитическом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развитие. Регион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и докладов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XXV межрегиональных научных социальных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чтений в г. Сургут;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 районной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газете «Эхо Турана»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87" y="3717032"/>
            <a:ext cx="2664296" cy="136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70648"/>
            <a:ext cx="3153671" cy="23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0648"/>
            <a:ext cx="2570457" cy="235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87" y="5229200"/>
            <a:ext cx="2664296" cy="159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0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7E5DB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ЗАВЕРШАЮЩИЙ.</a:t>
            </a:r>
            <a:b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социального опроса по получению мнения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сообщества о реализованном проекте</a:t>
            </a:r>
            <a:r>
              <a:rPr lang="ru-RU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44216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463"/>
            <a:ext cx="2438960" cy="19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08" y="275442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2181402"/>
            <a:ext cx="2086805" cy="177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90" y="3961441"/>
            <a:ext cx="3639277" cy="272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C:\Users\KCSON-User\Downloads\IMG_20210709_1104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08" y="4480820"/>
            <a:ext cx="2946771" cy="22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8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СОЦИАЛЬНЫГО ПРОЕКТА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«МОБИЛЬНЫЙ КЛУБ ВИРТУАЛЬНОГО ТУРИЗМА ДЛЯ ГРАЖДАН ПОЖИЛОГО ВОЗРАСТА И ИНВАЛИДОВ «ОТДЫХ БЕЗ ГРАНИЦ»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89" y="38875"/>
            <a:ext cx="2792991" cy="1445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5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60"/>
            <a:ext cx="9144000" cy="679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5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Оценка </a:t>
            </a:r>
            <a:r>
              <a:rPr lang="ru-RU" sz="2800" b="1" dirty="0">
                <a:solidFill>
                  <a:srgbClr val="FF0000"/>
                </a:solidFill>
              </a:rPr>
              <a:t>результатов реализации проекта, в том числе полученного социального эффекта</a:t>
            </a:r>
            <a:r>
              <a:rPr lang="ru-RU" sz="2800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0691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Организация  на территории Краснотуранского района мобильного  клуба виртуального туризма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«Отдых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без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границ»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способствовала: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социокультурному развитию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граждан пожилого возраста  и инвалидов , приобщению их к активным и полезным формам досуга, установлению и укреплению социальных контактов;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созданию   на территории школы волонтеров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которые научились работать с пожилыми людьми;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расширению  </a:t>
            </a:r>
            <a:r>
              <a:rPr lang="ru-RU" b="1" dirty="0" err="1">
                <a:solidFill>
                  <a:srgbClr val="FF0000"/>
                </a:solidFill>
              </a:rPr>
              <a:t>грантовой</a:t>
            </a:r>
            <a:r>
              <a:rPr lang="ru-RU" b="1" dirty="0">
                <a:solidFill>
                  <a:srgbClr val="FF0000"/>
                </a:solidFill>
              </a:rPr>
              <a:t> истории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МООВ Краснотуранского района;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расширению спектра инновационных технологий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применяемых в отрасли социального обслуживания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населения на территории Краснотуранского района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82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3664"/>
            <a:ext cx="9144000" cy="7540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Грантовое</a:t>
            </a:r>
            <a:r>
              <a:rPr lang="ru-RU" sz="4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44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которому  соответствует деятельность </a:t>
            </a:r>
            <a:r>
              <a:rPr lang="ru-RU" sz="44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</a:t>
            </a: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обслуживание;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поддержка;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граждан;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ru-RU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качества жизни пожилых граждан и инвалидов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01.11.2019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30.11.2020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§"/>
            </a:pPr>
            <a:endParaRPr lang="ru-RU" sz="4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8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589"/>
            <a:ext cx="9144000" cy="7848302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</a:t>
            </a:r>
            <a:r>
              <a:rPr lang="ru-RU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грантового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направления, </a:t>
            </a: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которому 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планируемая деятельность по проекту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людей старшего поколения и людей с ограниченными возможностями здоровья, в том числе создание условий для повышения доступности для таких людей объектов и 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</a:p>
          <a:p>
            <a:pPr algn="just"/>
            <a:endParaRPr lang="ru-RU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1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0"/>
            <a:ext cx="9360024" cy="698652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/>
            <a:endParaRPr lang="ru-RU" sz="32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algn="just"/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адаптации в социуме </a:t>
            </a:r>
            <a:r>
              <a:rPr lang="ru-RU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краснотуранцев</a:t>
            </a:r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пенсионного возраста и инвалидов, развитие их личностного потенциала, расширение круга общения, поддержание качества их жизни посредством организации интерактивной познавательной деятельности в мобильном клубе виртуального туризма для граждан пожилого возраста и инвалидов «Отдых без границ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2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15" y="38875"/>
            <a:ext cx="3488465" cy="180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9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6858000"/>
          </a:xfrm>
        </p:spPr>
        <p:txBody>
          <a:bodyPr>
            <a:noAutofit/>
          </a:bodyPr>
          <a:lstStyle/>
          <a:p>
            <a:pPr algn="l"/>
            <a:r>
              <a:rPr lang="ru-RU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ПАРТНЁРЫ ПРОЕКТА:</a:t>
            </a:r>
            <a:r>
              <a:rPr lang="ru-RU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.Муниципальное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«Комплексный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населения»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Функции: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материальная, информационная, организационная, финансовая, консультационная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Функция:</a:t>
            </a: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организационная, информационная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учреждение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«Редакция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газеты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«Эхо Турана»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Функция:</a:t>
            </a:r>
            <a:r>
              <a:rPr lang="ru-RU" sz="28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</a:t>
            </a:r>
            <a:b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Краснотуранского сельсовета Краснотуранского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Функция:</a:t>
            </a:r>
            <a:r>
              <a:rPr lang="ru-RU" sz="2800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9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17119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ПРОЕКТА</a:t>
            </a:r>
          </a:p>
          <a:p>
            <a:pPr algn="ctr"/>
            <a:r>
              <a:rPr lang="ru-RU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(ДЕЯТЕЛЬНОСТИ В РАМКАХ ПРОЕКТА):</a:t>
            </a:r>
          </a:p>
          <a:p>
            <a:pPr algn="ctr"/>
            <a:endParaRPr lang="ru-RU" sz="20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"Мобильный клуб виртуального туризма для граждан пожилого возраста и инвалидов "Отдых без границ" направлен на повышение уровня социальной адаптации 530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пенсионного возраста и инвалидов через организацию содержательного и познавательного досуга. Его реализация предоставит для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людей,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имеющих возможности путешествовать в реальности в силу ослабленного здоровья, благодаря современным технологиям посетить достопримечательности России и зарубежных стран познакомиться с шедеврами российской и мировой культуры, узнать традиции </a:t>
            </a: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народов.</a:t>
            </a:r>
          </a:p>
          <a:p>
            <a:pPr algn="just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4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"/>
    </mc:Choice>
    <mc:Fallback>
      <p:transition spd="slow" advTm="796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694</Words>
  <Application>Microsoft Office PowerPoint</Application>
  <PresentationFormat>Экран (4:3)</PresentationFormat>
  <Paragraphs>176</Paragraphs>
  <Slides>50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Мобильный клуб   «Отдых без границ» </vt:lpstr>
      <vt:lpstr>   ФОНД ПРЕЗИДЕНТСКИХ ГРАНТОВ  Фонд президентских грантов - российская некоммерческая организация, являющаяся единым оператором грантов Президента Российской Федерации, предоставляемых на развитие гражданского общества. Действует с 3 апреля 2017 года. Является одним из институтов развития некоммерческого сектора экономики России. Фонд президентских грантов находится в Москве и имеет два представительства: в Саратове и в Новосибирске. Дата основания: 3 апреля 2017 г. Ключевая фигура: Илья Владимирович Чукалин Сайт: президентскиегранты.рф </vt:lpstr>
      <vt:lpstr>СОЦИАЛЬНЫЙ ПРОЕКТ   «МОБИЛЬНЫЙ КЛУБ ВИРТУАЛЬНОГО ТУРИЗМА ДЛЯ ГРАЖДАН ПОЖИЛОГО ВОЗРАСТА И ИНВАЛИДОВ «ОТДЫХ БЕЗ ГРАНИЦ» </vt:lpstr>
      <vt:lpstr>ОРГАНИЗАЦИЯ-ЗАЯВИТЕЛЬ ГРАНТА:  МЕСТНАЯ ОБЩЕСТВЕННАЯ ОРГАНИЗАЦИЯ ВЕТЕРАНОВ - ПЕНСИОНЕРОВ ВОЙНЫ, ТРУДА, ВООРУЖЕННЫХ СИЛ И ПРАВООХРАНИТЕЛЬНЫХ ОРГАНОВ КРАСНОТУРАНСКОГО РАЙОНА  Сокращенное наименование организации: МООВ КРАСНОТУРАНСКОГО РАЙОНА</vt:lpstr>
      <vt:lpstr>Презентация PowerPoint</vt:lpstr>
      <vt:lpstr>Презентация PowerPoint</vt:lpstr>
      <vt:lpstr>Презентация PowerPoint</vt:lpstr>
      <vt:lpstr>ПАРТНЁРЫ ПРОЕКТА: 1.Муниципальное бюджетное учреждение «Комплексный центр социального обслуживания населения» Функции: материальная, информационная, организационная, финансовая, консультационная  2.Администрация Краснотуранского района Функция: организационная, информационная  3.Краевое государственное автономное учреждение «Редакция газеты «Эхо Турана» Функция: информационная  4.Администрация Краснотуранского сельсовета Краснотуранского района Функция:  организационная</vt:lpstr>
      <vt:lpstr>Презентация PowerPoint</vt:lpstr>
      <vt:lpstr>      РУКОВОДИТЕЛЬ ПРОЕКТА: МАКАРОВ РОМАН ВАДИМОВИЧ, специалист по социальной работе КГБУ СО «КЦСОН «КРАСНОТУРАНСКИЙ» Должность руководителя проекта в организации-заявителе: доброволец </vt:lpstr>
      <vt:lpstr>«…еще будучи студентом я занимался волонтерской деятельность, потому что это близко мне, это то, без чего я не представляю свою жизнь. Во "взрослой" жизни не бросил это занятие: работал руководителем муниципального штаба флагманской программы "Волонтеры Победы", организовывал работу Школы добровольцев в Краснотуранском районе и просто никогда не проходил мимо чужой беды, хотя совсем не ждал одобрения и поощрения. Рядом со мной такие же ребята, готовые делиться своим теплом с другими, инициативные, молодые, полные сил и энергии. Уже 5 месяцев работаю в муниципальном бюджетном учреждении "Комплексный центр социального обслуживания населения Краснотуранского района".  Почему именно в социальной сфере? Наверное, для того, чтобы каждый день делать наш мир чуть-чуть добрее…»  Р. В. Макаров</vt:lpstr>
      <vt:lpstr>КОМАНДА ПРОЕКТА:  1.Прохорова С.А.   Специалист по обеспечению психологического сопровождения 2.Клеменкова Т.В.  Специалист по техническому сопровождению проекта 3.МакаровВ.И. Специалист по связям с общественностью</vt:lpstr>
      <vt:lpstr> КАЧЕСТВЕННЫЕ РЕЗУЛЬТАТЫ:   1. Организация мобильного клуба виртуального туризма. 2. Разнообразие досуга пожилых людей и инвалидов.   3. Создание школы волонтеров «Рука помощи». 4. Расширение грантовой истории  МООВ Краснотуранского района. 5. Увеличение числа партнеров  МООВ Краснотуранского района.</vt:lpstr>
      <vt:lpstr>Презентация PowerPoint</vt:lpstr>
      <vt:lpstr>ПЕРСПЕКТИВЫ РАЗВИТИЯ ПРОЕКТА</vt:lpstr>
      <vt:lpstr>Презентация PowerPoint</vt:lpstr>
      <vt:lpstr>Презентация PowerPoint</vt:lpstr>
      <vt:lpstr>С ЧЕГО НАЧАЛАСЬ РЕАЛИЗАЦИЯ  ПРОЕКТА?  ЭТАП I.  Шаг 1. Приобретено оборудование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ЧЕГО НАЧИНАЛАСЬ РЕАЛИЗАЦИЯ  ПРОЕКТА?     Шаг 2. Составлены списки возможных благополучателей проекта, проживающих во всех селах Краснотуранского района пенсионного возраста и имеющих инвалидность </vt:lpstr>
      <vt:lpstr>С ЧЕГО НАЧИНАЛАСЬ РЕАЛИЗАЦИЯ  ПРОЕКТА?     Шаг 3. Презентация проекта  на расширенном заседании  МООВ Краснотуранского района</vt:lpstr>
      <vt:lpstr>С ЧЕГО НАЧИЛАСЬ РЕАЛИЗАЦИЯ  ПРОЕКТА?      Шаг 4. Организация работы  школы волонтеров.  Работа школы волонтеров  «Пенталгин долголетия» Добровольцы прошли о бучение в школе волонтеров «Пенталгин долголетия» </vt:lpstr>
      <vt:lpstr>ЧТО ДЕЛАЛИ ДАЛЬШЕ ДЛЯ  РЕАЛИЗАЦИИ  ПРОЕКТА? Шаг 5. Разработали  программа обучения  волонтеров по курсу  «Виртуальные экскурсии,  учились эффективно общаться с  пожилыми людьми </vt:lpstr>
      <vt:lpstr>Шаг 6. Анкетирование респондентов Выявление предпочтений благополучателей для определения тематики виртуальных экскурсий</vt:lpstr>
      <vt:lpstr>      Шаг 7. Подготовка и размещение  публикаций о проекте в СМИ (Скриншоты публикаций о проекте, размещенной на сайтах администрации Краснотуранского района и МБУ КЦСОН Краснотуранского района и в социальной сети на странице организации-партнера)</vt:lpstr>
      <vt:lpstr> Шаг 8. Научили волонтеров-  экскурсоводов проводить виртуальные экскурсии  </vt:lpstr>
      <vt:lpstr>         КАК ПРОДОЛЖАЛАСЬ  РЕАЛИЗАЦИЯ  ПРОЕКТА? ЭТАП II.    Шаг 1. Разработали график и  карту-схему  поездок в 23 села  Краснотуранского района.  Составили график виртуальных  экскурсий на дому для  маломобильных инвалидов             </vt:lpstr>
      <vt:lpstr>КАК ПРОДОЛЖАЛАСЬ  РЕАЛИЗАЦИЯ  ПРОЕКТА? Шаг 2. Организация работы площадки "Туризм в виртуальной реальности" с целью ознакомления с современными виртуальными технологиями           </vt:lpstr>
      <vt:lpstr>  КАК ПРОДОЛЖАЛАСЬ  РЕАЛИЗАЦИЯ  ПРОЕКТА?      Шаг 3. Организация фотовыставки "Краснотуранский район - район равных возможностей"          </vt:lpstr>
      <vt:lpstr>КАК ПРОДОЛЖАЛАСЬ  РЕАЛИЗАЦИЯ  ПРОЕКТА?      Шаг 4.  Психологическое сопровождение выездных и стационарных мероприятий проекта        </vt:lpstr>
      <vt:lpstr>Мобильный клуб   «Отдых без границ» </vt:lpstr>
      <vt:lpstr>КАК ПРОДОЛЖАЛАСЬ  РЕАЛИЗАЦИЯ  ПРОЕКТА? Шаг 5.  Организация просветительского маршрута мобильного клуба виртуального туризма "Отдых без границ» в села Краснотуранского района       </vt:lpstr>
      <vt:lpstr>Шаг 5.  Организация просветительского  маршрута мобильного клуба виртуального  туризма "Отдых без границ» в 18 сел Краснотуранского района             </vt:lpstr>
      <vt:lpstr>             </vt:lpstr>
      <vt:lpstr>             </vt:lpstr>
      <vt:lpstr>КАК ПРОДОЛЖАЛАСЬ  РЕАЛИЗАЦИЯ  ПРОЕКТА? Шаг 6. Готовили   и размещали информацию о реализуемом проекте в СМИ, на официальных сайтах учреждений Краснотуранского района, а также на страницах социальных сетей учреждений Краснотуранского района       </vt:lpstr>
      <vt:lpstr>   ЭТАП III – ЗАВЕРШАЮЩИЙ.  Шаг 1. Выпустили и распространили  1000 экземпляров печатной издательской продукции,  более 500 человек получили буклеты, листовки, афиши по темам экскурсий и с рекламой мероприятий проекта.            </vt:lpstr>
      <vt:lpstr>   ЭТАП III – ЗАВЕРШАЮЩИЙ.    ПРОДОЛЖАЛИ:  1.ОСУЩЕСТВЛЯТЬ ПСИХОЛОГИЧЕСКОЕ СОПРОВОЖДЕНИЕ ВЫЕЗДНЫХ И СТАЦИОНАРНЫХ МЕРОПРИЯТИЙ ПРОЕКТА  2.ВЫЕЗЖАТЬ С  ПРОСВЕТИТЕЛЬСКИМ МАРШРУТОМ МОБИЛЬНОГО КЛУБА ВИРТУАЛЬНОГО ТУРИЗМА «ОТДЫХ БЕЗ ГРАНИЦ» В СЕЛА РАЙОНА  3.РАЗМЕЩАТЬ ИНФОРМАЦИЮ О РЕАЛИЗУЕМОМ ПРОЕКТЕ НА ОФИЦИАЛЬНЫХ САЙТАХ И СОЦИАЛЬНЫХ СЕТЯХ, В СМИ, НА СТРАНИЦАХ ПРОФЕССИОНАЛЬНЫХ ЖУРНАЛОВ И        </vt:lpstr>
      <vt:lpstr>  ЭТАП III – ЗАВЕРШАЮЩИЙ.    Опубликовали информацию о мобильном клубе виртуального туризма для граждан пожилого возраста и инвалидов «Отдых без границ»:  1.  в информационно-аналитическом журнале «Социальное развитие. Регион 24»;  2.  в сборнике материалов и докладов по итогам XXV межрегиональных научных социальных чтений в г. Сургут;  3. в районной газете «Эхо Турана»        </vt:lpstr>
      <vt:lpstr>  ЭТАП III – ЗАВЕРШАЮЩИЙ. Проведение социального опроса по получению мнения краснотуранского сообщества о реализованном проекте            </vt:lpstr>
      <vt:lpstr>ИТОГИ  РЕАЛИЗАЦИИ  СОЦИАЛЬНЫГО ПРОЕКТА   «МОБИЛЬНЫЙ КЛУБ ВИРТУАЛЬНОГО ТУРИЗМА ДЛЯ ГРАЖДАН ПОЖИЛОГО ВОЗРАСТА И ИНВАЛИДОВ «ОТДЫХ БЕЗ ГРАНИЦ» </vt:lpstr>
      <vt:lpstr>Презентация PowerPoint</vt:lpstr>
      <vt:lpstr>Оценка результатов реализации проекта, в том числе полученного социального эффекта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Мобильный клуб виртуального туризма для граждан  пожилого возраста и инвалидов  «Отдых без границ» </dc:title>
  <dc:creator>KCSON-User</dc:creator>
  <cp:lastModifiedBy>KCSON-User</cp:lastModifiedBy>
  <cp:revision>101</cp:revision>
  <cp:lastPrinted>2021-07-27T05:15:11Z</cp:lastPrinted>
  <dcterms:created xsi:type="dcterms:W3CDTF">2020-04-02T07:53:30Z</dcterms:created>
  <dcterms:modified xsi:type="dcterms:W3CDTF">2021-08-05T08:59:59Z</dcterms:modified>
</cp:coreProperties>
</file>